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309" r:id="rId3"/>
    <p:sldId id="257" r:id="rId4"/>
    <p:sldId id="258" r:id="rId5"/>
    <p:sldId id="259" r:id="rId6"/>
    <p:sldId id="260" r:id="rId7"/>
    <p:sldId id="261" r:id="rId8"/>
    <p:sldId id="310" r:id="rId9"/>
    <p:sldId id="262" r:id="rId10"/>
    <p:sldId id="263" r:id="rId11"/>
    <p:sldId id="264" r:id="rId12"/>
    <p:sldId id="265" r:id="rId13"/>
    <p:sldId id="266" r:id="rId14"/>
    <p:sldId id="311" r:id="rId15"/>
    <p:sldId id="267" r:id="rId16"/>
    <p:sldId id="268" r:id="rId17"/>
    <p:sldId id="269" r:id="rId18"/>
    <p:sldId id="270" r:id="rId19"/>
    <p:sldId id="271" r:id="rId20"/>
    <p:sldId id="312" r:id="rId21"/>
    <p:sldId id="272" r:id="rId22"/>
    <p:sldId id="273" r:id="rId23"/>
    <p:sldId id="274" r:id="rId24"/>
    <p:sldId id="275" r:id="rId25"/>
    <p:sldId id="276" r:id="rId26"/>
    <p:sldId id="313" r:id="rId27"/>
    <p:sldId id="277" r:id="rId28"/>
    <p:sldId id="278" r:id="rId29"/>
    <p:sldId id="279" r:id="rId30"/>
    <p:sldId id="280" r:id="rId31"/>
    <p:sldId id="281" r:id="rId32"/>
    <p:sldId id="3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0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5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23-Nov-21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4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23-Nov-21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23-Nov-21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23-Nov-21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23-Nov-21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5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17" r:id="rId8"/>
    <p:sldLayoutId id="2147483818" r:id="rId9"/>
    <p:sldLayoutId id="2147483819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FECA84E-1776-4B03-9261-CF74A291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84CC6DBD-D793-4E72-81E2-A42A0BA44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Eesti spordikilva MV 2021/22,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III etapp, paarismäng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71CB842-F7A1-4E13-B424-1B89FB781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Tallinn, Humalakoda 21.11.21</a:t>
            </a:r>
            <a:br>
              <a:rPr lang="en-US" sz="2200">
                <a:solidFill>
                  <a:schemeClr val="tx2"/>
                </a:solidFill>
              </a:rPr>
            </a:br>
            <a:r>
              <a:rPr lang="en-US" sz="2200">
                <a:solidFill>
                  <a:schemeClr val="tx2"/>
                </a:solidFill>
              </a:rPr>
              <a:t>Küsimused: Urmas Oljum ja Timo Tarve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BFFF490-82EC-4000-BB36-A67FD39E3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  <p:pic>
        <p:nvPicPr>
          <p:cNvPr id="5" name="Pilt 4" descr="Pilt, millel on kujutatud tekst, mitu&#10;&#10;Kirjeldus on genereeritud automaatselt">
            <a:extLst>
              <a:ext uri="{FF2B5EF4-FFF2-40B4-BE49-F238E27FC236}">
                <a16:creationId xmlns:a16="http://schemas.microsoft.com/office/drawing/2014/main" id="{53C04E59-8073-433C-8492-67946C941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3" r="-2" b="19091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783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A5EEF2C-324F-4163-8116-BBD54D3F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5861"/>
            <a:ext cx="4953000" cy="8799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7. Milline </a:t>
            </a:r>
            <a:r>
              <a:rPr lang="en-US" dirty="0" err="1">
                <a:solidFill>
                  <a:schemeClr val="tx2"/>
                </a:solidFill>
              </a:rPr>
              <a:t>riik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4" name="graphics5">
            <a:extLst>
              <a:ext uri="{FF2B5EF4-FFF2-40B4-BE49-F238E27FC236}">
                <a16:creationId xmlns:a16="http://schemas.microsoft.com/office/drawing/2014/main" id="{0F4F0C8F-BC93-4059-BC66-D38F31EE9B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5646" y="613741"/>
            <a:ext cx="3866211" cy="5716862"/>
          </a:xfrm>
          <a:prstGeom prst="rect">
            <a:avLst/>
          </a:prstGeom>
          <a:noFill/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6353D84-7DDE-4A84-90A4-53909335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365173"/>
            <a:ext cx="5989027" cy="4720667"/>
          </a:xfrm>
        </p:spPr>
        <p:txBody>
          <a:bodyPr>
            <a:noAutofit/>
          </a:bodyPr>
          <a:lstStyle/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Osales oma nime all juba antiikmängudel ning pildil kujutatud isik krooniti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369. aastal olümpiavõitjaks. </a:t>
            </a:r>
            <a:endParaRPr lang="en-US" sz="2400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Kaasaegsetelt mängudelt on seni võidetud 18 medalit, millest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kaks on kuldsed. </a:t>
            </a:r>
            <a:endParaRPr lang="en-US" sz="2400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Tokyo saldoks jäi kaks hõbedat ja kaks pronksi, nende üks suurim kullalootus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leppis teist olümpiat järjest hõbedaga. </a:t>
            </a:r>
            <a:endParaRPr lang="en-US" sz="2400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Peale ühe võimlemispronksi on ülejäänud medalid võidetud raskejõustikualadel.</a:t>
            </a:r>
            <a:endParaRPr lang="en-US" sz="2400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5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8AAFF74-5862-4809-B9C9-815FB936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44880"/>
            <a:ext cx="6477000" cy="11436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8. </a:t>
            </a:r>
            <a:r>
              <a:rPr lang="en-US" sz="3600" dirty="0" err="1">
                <a:solidFill>
                  <a:schemeClr val="tx2"/>
                </a:solidFill>
              </a:rPr>
              <a:t>Kui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pikk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jooksudistants</a:t>
            </a:r>
            <a:r>
              <a:rPr lang="en-US" sz="36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8A552F8-5723-4216-ACAD-FDDE752C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29" y="2088515"/>
            <a:ext cx="5410200" cy="2590800"/>
          </a:xfrm>
        </p:spPr>
        <p:txBody>
          <a:bodyPr>
            <a:noAutofit/>
          </a:bodyPr>
          <a:lstStyle/>
          <a:p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Näete pildil maailma pikima ultrajooksu </a:t>
            </a:r>
            <a:r>
              <a:rPr lang="et-EE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Self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t-EE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Transcendence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logo. </a:t>
            </a:r>
            <a:r>
              <a:rPr lang="et-EE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Kui pika võistlusega on tegemist?</a:t>
            </a:r>
            <a:endParaRPr lang="en-US" sz="24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r>
              <a:rPr lang="et-EE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Distants tuleb võistlejatel läbida 52 päeva jooksul. NB! Vastake miilides! (+-100 miili 1 p.)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lt 4" descr="Pilt, millel on kujutatud tekst, kasiino, stseen, tuba&#10;&#10;Kirjeldus on genereeritud automaatselt">
            <a:extLst>
              <a:ext uri="{FF2B5EF4-FFF2-40B4-BE49-F238E27FC236}">
                <a16:creationId xmlns:a16="http://schemas.microsoft.com/office/drawing/2014/main" id="{1FD25A1E-523D-4566-9759-E8CFD5BD4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35998"/>
            <a:ext cx="4209625" cy="33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6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D918F27-2DCB-46D1-8B8E-C3674C6D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1" y="221232"/>
            <a:ext cx="5946648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9. Kes, </a:t>
            </a:r>
            <a:r>
              <a:rPr lang="en-US" sz="3700" dirty="0" err="1"/>
              <a:t>purjekonstruktor</a:t>
            </a:r>
            <a:r>
              <a:rPr lang="en-US" sz="3700" dirty="0"/>
              <a:t> on </a:t>
            </a:r>
            <a:r>
              <a:rPr lang="en-US" sz="3700" dirty="0" err="1"/>
              <a:t>pildil</a:t>
            </a:r>
            <a:r>
              <a:rPr lang="en-US" sz="3700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43F71D3-5973-4502-A5E9-4121FCAB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51" y="1885805"/>
            <a:ext cx="5946647" cy="4504835"/>
          </a:xfrm>
        </p:spPr>
        <p:txBody>
          <a:bodyPr>
            <a:normAutofit/>
          </a:bodyPr>
          <a:lstStyle/>
          <a:p>
            <a:r>
              <a:rPr lang="et-EE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Selle purjepaadi konstrueeris spetsiaalselt olümpiamängudeks üks Rootsi juuksur (pildil) ning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võitis ise ka  pronksi selles klassis. 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Tegemist on kõige kauem olümpiakavas olnud paadiklassiga</a:t>
            </a:r>
            <a:r>
              <a:rPr lang="en-US" sz="2400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ning ainsa konstruktoriga, kes omaloodud purjekaga olümpiamedali võitnud. </a:t>
            </a:r>
            <a:b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NB!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Õige purjeklassi eest saab 1 punkti)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  <p:pic>
        <p:nvPicPr>
          <p:cNvPr id="4" name="graphics7">
            <a:extLst>
              <a:ext uri="{FF2B5EF4-FFF2-40B4-BE49-F238E27FC236}">
                <a16:creationId xmlns:a16="http://schemas.microsoft.com/office/drawing/2014/main" id="{7ECDB7EE-859E-48BD-919B-1B266CA9DA0C}"/>
              </a:ext>
            </a:extLst>
          </p:cNvPr>
          <p:cNvPicPr/>
          <p:nvPr/>
        </p:nvPicPr>
        <p:blipFill rotWithShape="1">
          <a:blip r:embed="rId3"/>
          <a:srcRect r="1" b="8097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11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72552D9-1B47-4D18-94B0-9DA44398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023" y="586992"/>
            <a:ext cx="5792937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10. </a:t>
            </a:r>
            <a:r>
              <a:rPr lang="en-US" dirty="0" err="1">
                <a:solidFill>
                  <a:schemeClr val="tx2"/>
                </a:solidFill>
              </a:rPr>
              <a:t>Klubi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eelmine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nimi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319AAB49-774E-4600-B4A3-DCD962576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" y="781666"/>
            <a:ext cx="4724400" cy="5381011"/>
          </a:xfrm>
          <a:prstGeom prst="rect">
            <a:avLst/>
          </a:prstGeom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EBF2245-E278-49B4-8FB7-7AF014F1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1946. aastal asutatud Riia Dinamo jäähokiklubi kandis aastatel 1993-1995 just seda nime. </a:t>
            </a:r>
            <a:r>
              <a:rPr lang="et-EE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Millist nime? </a:t>
            </a:r>
            <a:endParaRPr lang="en-US" sz="24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Sama, geograafilist nime kandis ka NSVL aja lõpus ka üks Läti jalgpalliklubi. </a:t>
            </a:r>
            <a:b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9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A3214DE-C7FB-46CA-B15B-B06DAB3B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11. Milline </a:t>
            </a:r>
            <a:r>
              <a:rPr lang="en-US" dirty="0" err="1"/>
              <a:t>võistluspaik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BDE5DA1-A73D-4DE0-B7A4-60146513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88" y="2983041"/>
            <a:ext cx="5222240" cy="3077466"/>
          </a:xfrm>
        </p:spPr>
        <p:txBody>
          <a:bodyPr anchor="ctr">
            <a:noAutofit/>
          </a:bodyPr>
          <a:lstStyle/>
          <a:p>
            <a:r>
              <a:rPr lang="et-EE" sz="2400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5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Läinud</a:t>
            </a:r>
            <a:r>
              <a:rPr lang="en-US" sz="2400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hooajal alustati Maailma karikavõistlustega naiste kahevõistluses, esimese võitjana</a:t>
            </a:r>
            <a:r>
              <a:rPr lang="en-US" sz="2400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läks ajalukku ameeriklanna Tara </a:t>
            </a:r>
            <a:r>
              <a:rPr lang="et-EE" sz="2400" kern="15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Geraghty-Moats</a:t>
            </a:r>
            <a:r>
              <a:rPr lang="et-EE" sz="2400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t-EE" sz="2400" b="1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Kus see võistlus toimus?</a:t>
            </a:r>
            <a:r>
              <a:rPr lang="et-EE" sz="2400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sz="2400" kern="15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Seal on peetud</a:t>
            </a:r>
            <a:r>
              <a:rPr lang="en-US" sz="2400" kern="15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põhja suusaalade MM-i ning Eesti on kuulunud seal medaliriikide hulka.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lt 4" descr="Pilt, millel on kujutatud puu, väljas, taevas, loodus&#10;&#10;Kirjeldus on genereeritud automaatselt">
            <a:extLst>
              <a:ext uri="{FF2B5EF4-FFF2-40B4-BE49-F238E27FC236}">
                <a16:creationId xmlns:a16="http://schemas.microsoft.com/office/drawing/2014/main" id="{2731D329-7DA2-4041-BCA0-C6CCCDC2F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42" y="2745362"/>
            <a:ext cx="5444944" cy="3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0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317211-3292-43D8-8824-C090DBADA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5" y="0"/>
            <a:ext cx="12188951" cy="6858000"/>
          </a:xfrm>
          <a:prstGeom prst="rect">
            <a:avLst/>
          </a:prstGeom>
          <a:blipFill dpi="0" rotWithShape="1">
            <a:blip r:embed="rId2">
              <a:alphaModFix amt="15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lt 4" descr="Pilt, millel on kujutatud isik, poseerib, väljas, rühm&#10;&#10;Kirjeldus on genereeritud automaatselt">
            <a:extLst>
              <a:ext uri="{FF2B5EF4-FFF2-40B4-BE49-F238E27FC236}">
                <a16:creationId xmlns:a16="http://schemas.microsoft.com/office/drawing/2014/main" id="{B6967B72-446B-40CE-AEC9-90F66488A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 r="-1" b="10948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EBD2F0CD-6C52-4CC7-B96A-B3EFAF93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2590800"/>
            <a:ext cx="4795282" cy="203589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12. Kes on </a:t>
            </a:r>
            <a:r>
              <a:rPr lang="en-US" dirty="0" err="1">
                <a:solidFill>
                  <a:srgbClr val="FFFFFF"/>
                </a:solidFill>
              </a:rPr>
              <a:t>pildil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keskel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0EC5F42-7970-42F0-97E4-CF12B6AD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255" y="1579978"/>
            <a:ext cx="5427185" cy="5017076"/>
          </a:xfrm>
        </p:spPr>
        <p:txBody>
          <a:bodyPr anchor="ctr">
            <a:normAutofit/>
          </a:bodyPr>
          <a:lstStyle/>
          <a:p>
            <a:r>
              <a:rPr lang="et-EE" sz="24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Pildil on NSVL meistriks kroonitud Moskva Dünamo jäähokimeeskond hooajal 1953/54. </a:t>
            </a:r>
            <a:endParaRPr lang="en-US" sz="24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r>
              <a:rPr lang="et-EE" sz="24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Ees keskel väravavaht, ainus NSVL jäähoki meistriks kroonitud eestlane, </a:t>
            </a:r>
            <a:r>
              <a:rPr lang="et-EE" sz="24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Kes?</a:t>
            </a:r>
            <a:br>
              <a:rPr lang="et-EE" sz="24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50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0EB34E04-2DA3-44AE-8770-FFD65A37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40" y="367064"/>
            <a:ext cx="5791200" cy="1327005"/>
          </a:xfrm>
        </p:spPr>
        <p:txBody>
          <a:bodyPr>
            <a:normAutofit fontScale="90000"/>
          </a:bodyPr>
          <a:lstStyle/>
          <a:p>
            <a:r>
              <a:rPr lang="en-US" dirty="0"/>
              <a:t>13. Milline </a:t>
            </a:r>
            <a:r>
              <a:rPr lang="en-US" dirty="0" err="1"/>
              <a:t>võrkpalliklubi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11B436F-7D19-4D8C-A100-3DE8EFC75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52" y="2061133"/>
            <a:ext cx="5371941" cy="4209866"/>
          </a:xfrm>
        </p:spPr>
        <p:txBody>
          <a:bodyPr>
            <a:normAutofit/>
          </a:bodyPr>
          <a:lstStyle/>
          <a:p>
            <a:r>
              <a:rPr lang="et-EE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Nimetage Eesti võrkpalliklubi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t-EE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kes esimesena suutis Euroopa Meistrite Liiga kvalifikatsiooni</a:t>
            </a:r>
            <a:r>
              <a:rPr lang="en-US" sz="2400" b="1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b="1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avaringist edasi pääseda? </a:t>
            </a:r>
            <a:endParaRPr lang="en-US" sz="2400" b="1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Juuresoleval pildil on klubi asutaja ja hing Ingrid Kangur. </a:t>
            </a:r>
            <a:endParaRPr lang="en-US" sz="24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400" dirty="0" err="1"/>
              <a:t>Tänavu</a:t>
            </a:r>
            <a:r>
              <a:rPr lang="en-US" sz="2400" dirty="0"/>
              <a:t> </a:t>
            </a:r>
            <a:r>
              <a:rPr lang="en-US" sz="2400" dirty="0" err="1"/>
              <a:t>kordas</a:t>
            </a:r>
            <a:r>
              <a:rPr lang="en-US" sz="2400" dirty="0"/>
              <a:t> </a:t>
            </a:r>
            <a:r>
              <a:rPr lang="en-US" sz="2400" dirty="0" err="1"/>
              <a:t>saavutust</a:t>
            </a:r>
            <a:r>
              <a:rPr lang="en-US" sz="2400" dirty="0"/>
              <a:t> Tartu </a:t>
            </a:r>
            <a:r>
              <a:rPr lang="en-US" sz="2400" dirty="0" err="1"/>
              <a:t>Bigbanki</a:t>
            </a:r>
            <a:r>
              <a:rPr lang="en-US" sz="2400" dirty="0"/>
              <a:t> </a:t>
            </a:r>
            <a:r>
              <a:rPr lang="en-US" sz="2400" dirty="0" err="1"/>
              <a:t>meeskond</a:t>
            </a:r>
            <a:r>
              <a:rPr lang="en-US" sz="2400" dirty="0"/>
              <a:t>.</a:t>
            </a:r>
          </a:p>
        </p:txBody>
      </p:sp>
      <p:pic>
        <p:nvPicPr>
          <p:cNvPr id="7" name="graphics16">
            <a:extLst>
              <a:ext uri="{FF2B5EF4-FFF2-40B4-BE49-F238E27FC236}">
                <a16:creationId xmlns:a16="http://schemas.microsoft.com/office/drawing/2014/main" id="{39C8B0EA-9BE5-4CD7-8422-0BF0BBB2E5CF}"/>
              </a:ext>
            </a:extLst>
          </p:cNvPr>
          <p:cNvPicPr/>
          <p:nvPr/>
        </p:nvPicPr>
        <p:blipFill rotWithShape="1">
          <a:blip r:embed="rId3"/>
          <a:srcRect l="11862" r="28637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58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90661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83804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E45A149-E8E6-4EF7-9921-8C0CDEC0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n-US" dirty="0"/>
              <a:t>14. Milline </a:t>
            </a:r>
            <a:r>
              <a:rPr lang="en-US"/>
              <a:t>koondis</a:t>
            </a:r>
            <a:r>
              <a:rPr lang="en-US" dirty="0"/>
              <a:t> ja milline </a:t>
            </a:r>
            <a:r>
              <a:rPr lang="en-US"/>
              <a:t>klubi</a:t>
            </a:r>
            <a:r>
              <a:rPr lang="en-US" dirty="0"/>
              <a:t>?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9FEE92-5192-4502-AE63-AACDD3D97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6" y="560196"/>
            <a:ext cx="2728684" cy="3543746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9BDC00A0-3083-4787-80E6-F523D9DF5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37" y="615916"/>
            <a:ext cx="2728684" cy="3432307"/>
          </a:xfrm>
          <a:prstGeom prst="rect">
            <a:avLst/>
          </a:prstGeom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3A18BA3-DA70-4F19-AA95-DEA6134D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0" y="71120"/>
            <a:ext cx="5445760" cy="451268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18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Cristiano</a:t>
            </a:r>
            <a:r>
              <a:rPr lang="et-EE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t-EE" sz="18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Ronaldo</a:t>
            </a:r>
            <a:r>
              <a:rPr lang="et-EE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on löönud klubikarjääri jooksul üle 480 ja koondisemängudes 115 väravat. </a:t>
            </a:r>
            <a:endParaRPr lang="en-US" sz="1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t-EE" sz="18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Nimetage rahvuskoondis ja klubi, kellele </a:t>
            </a:r>
            <a:r>
              <a:rPr lang="et-EE" sz="1800" b="1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Ronaldo</a:t>
            </a:r>
            <a:r>
              <a:rPr lang="et-EE" sz="18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on löönud karjääri jooksul enim väravaid – vastavalt 8 ja 25.</a:t>
            </a:r>
            <a:r>
              <a:rPr lang="et-EE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Koondise- ja klubi vappe näete ka piltidel. </a:t>
            </a:r>
            <a:endParaRPr lang="en-US" sz="1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t-EE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Koondis pole kordagi jõudnud tiitlivõistluste finaalturniirile, klubi on 6-kordne oma riigi meister ja kahel korral mänginud UEFA Meistrite Liiga finaalis.</a:t>
            </a:r>
            <a:br>
              <a:rPr lang="et-EE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</a:b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6F6928D-372F-4A52-B647-87C291D2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919798"/>
          </a:xfrm>
        </p:spPr>
        <p:txBody>
          <a:bodyPr/>
          <a:lstStyle/>
          <a:p>
            <a:r>
              <a:rPr lang="en-US" dirty="0"/>
              <a:t>15. </a:t>
            </a:r>
            <a:r>
              <a:rPr lang="en-US" dirty="0" err="1"/>
              <a:t>Eesti</a:t>
            </a:r>
            <a:r>
              <a:rPr lang="en-US" dirty="0"/>
              <a:t> </a:t>
            </a:r>
            <a:r>
              <a:rPr lang="en-US" dirty="0" err="1"/>
              <a:t>kergejõustiklane</a:t>
            </a:r>
            <a:r>
              <a:rPr lang="en-US" dirty="0"/>
              <a:t>, </a:t>
            </a:r>
            <a:r>
              <a:rPr lang="en-US" dirty="0" err="1"/>
              <a:t>kes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0190FC4-A77C-4F6A-A1F8-69424B92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482725"/>
            <a:ext cx="11087100" cy="4195763"/>
          </a:xfrm>
        </p:spPr>
        <p:txBody>
          <a:bodyPr>
            <a:noAutofit/>
          </a:bodyPr>
          <a:lstStyle/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Eluaastad</a:t>
            </a:r>
            <a:r>
              <a:rPr lang="en-US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1902-1981</a:t>
            </a:r>
            <a:r>
              <a:rPr lang="en-US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400" b="1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võistlusaastad</a:t>
            </a:r>
            <a:r>
              <a:rPr lang="en-US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1919-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1924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Pariisi 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OM-il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osales neljal alal: kõrguses ja teibas jagas 15 kohta, kauguses saavutas 19 koha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ning kümnevõistluse katkestas pärast avapäeva.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Enne 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OM-I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Varssavis toimunud rahvusvahelistel üliõpilaste mängudel võitis seitse medalit</a:t>
            </a:r>
            <a:r>
              <a:rPr lang="en-US" sz="2400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(3+3+1)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Neljakordne Eesti meister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kergejõustikus</a:t>
            </a:r>
            <a:r>
              <a:rPr lang="en-US" sz="2400" kern="150" dirty="0"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400" kern="150" dirty="0" err="1">
                <a:ea typeface="SimSun" panose="02010600030101010101" pitchFamily="2" charset="-122"/>
                <a:cs typeface="Arial" panose="020B0604020202020204" pitchFamily="34" charset="0"/>
              </a:rPr>
              <a:t>medaleid</a:t>
            </a:r>
            <a:r>
              <a:rPr lang="en-US" sz="2400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50" dirty="0" err="1">
                <a:ea typeface="SimSun" panose="02010600030101010101" pitchFamily="2" charset="-122"/>
                <a:cs typeface="Arial" panose="020B0604020202020204" pitchFamily="34" charset="0"/>
              </a:rPr>
              <a:t>võitnud</a:t>
            </a:r>
            <a:r>
              <a:rPr lang="en-US" sz="2400" kern="150" dirty="0">
                <a:ea typeface="SimSun" panose="02010600030101010101" pitchFamily="2" charset="-122"/>
                <a:cs typeface="Arial" panose="020B0604020202020204" pitchFamily="34" charset="0"/>
              </a:rPr>
              <a:t> ka </a:t>
            </a:r>
            <a:r>
              <a:rPr lang="en-US" sz="2400" kern="150" dirty="0" err="1">
                <a:ea typeface="SimSun" panose="02010600030101010101" pitchFamily="2" charset="-122"/>
                <a:cs typeface="Arial" panose="020B0604020202020204" pitchFamily="34" charset="0"/>
              </a:rPr>
              <a:t>jääpallis</a:t>
            </a:r>
            <a:r>
              <a:rPr lang="en-US" sz="2400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50" dirty="0" err="1">
                <a:ea typeface="SimSun" panose="02010600030101010101" pitchFamily="2" charset="-122"/>
                <a:cs typeface="Arial" panose="020B0604020202020204" pitchFamily="34" charset="0"/>
              </a:rPr>
              <a:t>ning</a:t>
            </a:r>
            <a:r>
              <a:rPr lang="en-US" sz="2400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50" dirty="0" err="1">
                <a:ea typeface="SimSun" panose="02010600030101010101" pitchFamily="2" charset="-122"/>
                <a:cs typeface="Arial" panose="020B0604020202020204" pitchFamily="34" charset="0"/>
              </a:rPr>
              <a:t>jalgpallis</a:t>
            </a:r>
            <a:r>
              <a:rPr lang="en-US" sz="2400" kern="150" dirty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1924-26 oli Eesti Jalgpalli Liidu aseesimees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1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932-40 oli Eesti Spordikohtu liige.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Vandeadvokaat, 1944 lahkus Rootsi.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58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2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2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417578B-252D-4FAA-9A55-A7EE8B45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24" y="877604"/>
            <a:ext cx="5483352" cy="12299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16. Mis </a:t>
            </a:r>
            <a:r>
              <a:rPr lang="en-US" dirty="0" err="1">
                <a:solidFill>
                  <a:schemeClr val="tx2"/>
                </a:solidFill>
              </a:rPr>
              <a:t>vahendid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99A597F-E494-430D-BC64-20546315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294" y="2443480"/>
            <a:ext cx="4964832" cy="3134360"/>
          </a:xfrm>
        </p:spPr>
        <p:txBody>
          <a:bodyPr>
            <a:noAutofit/>
          </a:bodyPr>
          <a:lstStyle/>
          <a:p>
            <a:r>
              <a:rPr lang="et-EE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Kuidas kutsuti piltidel, võistleja kätel nähtavaid rihmasid?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Nähtavad abivahendid olid antiikolümpiamängudel rusikavõitlejate kätel.</a:t>
            </a:r>
            <a:endParaRPr lang="en-US" sz="24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Võite</a:t>
            </a: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vastata</a:t>
            </a: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nii</a:t>
            </a: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kreeka</a:t>
            </a: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-, </a:t>
            </a:r>
            <a:r>
              <a:rPr lang="en-US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kui</a:t>
            </a: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eesti</a:t>
            </a: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keeles</a:t>
            </a:r>
            <a:b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lt 4" descr="Pilt, millel on kujutatud kontuurjoonistus&#10;&#10;Kirjeldus on genereeritud automaatselt">
            <a:extLst>
              <a:ext uri="{FF2B5EF4-FFF2-40B4-BE49-F238E27FC236}">
                <a16:creationId xmlns:a16="http://schemas.microsoft.com/office/drawing/2014/main" id="{A7168188-9F16-4D31-ADF1-C50F01278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06" y="1107713"/>
            <a:ext cx="4817466" cy="4642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9334695-FCD0-4CA9-9487-005E99C8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17. </a:t>
            </a:r>
            <a:r>
              <a:rPr lang="en-US" dirty="0" err="1"/>
              <a:t>Pindalalt</a:t>
            </a:r>
            <a:r>
              <a:rPr lang="en-US" dirty="0"/>
              <a:t> </a:t>
            </a:r>
            <a:r>
              <a:rPr lang="en-US" dirty="0" err="1"/>
              <a:t>suurim</a:t>
            </a:r>
            <a:r>
              <a:rPr lang="en-US" dirty="0"/>
              <a:t>, OM-</a:t>
            </a:r>
            <a:r>
              <a:rPr lang="en-US" dirty="0" err="1"/>
              <a:t>medalita</a:t>
            </a:r>
            <a:r>
              <a:rPr lang="en-US" dirty="0"/>
              <a:t> </a:t>
            </a:r>
            <a:r>
              <a:rPr lang="en-US" dirty="0" err="1"/>
              <a:t>riik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68479DD-AA37-4EA9-8971-B85A4A98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574"/>
            <a:ext cx="10515600" cy="4453890"/>
          </a:xfrm>
        </p:spPr>
        <p:txBody>
          <a:bodyPr>
            <a:normAutofit/>
          </a:bodyPr>
          <a:lstStyle/>
          <a:p>
            <a:r>
              <a:rPr lang="et-EE" sz="2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Nimetage pindalalt suurim riik </a:t>
            </a:r>
            <a:r>
              <a:rPr lang="en-US" sz="2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t-EE" sz="2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maailmas </a:t>
            </a:r>
            <a:r>
              <a:rPr lang="en-US" sz="2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11. </a:t>
            </a:r>
            <a:r>
              <a:rPr lang="en-US" sz="2400" b="1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koht</a:t>
            </a:r>
            <a:r>
              <a:rPr lang="et-EE" sz="2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), kes pole olümpiamängudel võitnud</a:t>
            </a:r>
            <a:r>
              <a:rPr lang="en-US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ainsatki medalit</a:t>
            </a:r>
            <a:r>
              <a:rPr lang="en-US" sz="2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!</a:t>
            </a:r>
            <a:r>
              <a:rPr lang="et-EE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Riigis elab üle 90 miljoni elaniku. </a:t>
            </a:r>
            <a:endParaRPr lang="en-US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Esmakordselt osaleti Mexico </a:t>
            </a:r>
            <a:r>
              <a:rPr lang="et-EE" sz="24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OM-l</a:t>
            </a:r>
            <a:r>
              <a:rPr lang="et-EE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 Riigi</a:t>
            </a:r>
            <a:r>
              <a:rPr lang="en-US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tuntuim sportlane on endine korvpallur, kes mängis 18 hooaega NBA-s (8x Tähtede mängul, 4x aasta kaitsemängija ning tema kuulus sõrmeviibutus). </a:t>
            </a:r>
            <a:endParaRPr lang="en-US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Jalgpallikoondis on korra jõudnud MM</a:t>
            </a:r>
            <a:r>
              <a:rPr lang="en-US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finaalturniirile ja kahel korral võitnud maailmajao meistritiitli.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14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BEE602-02D2-420A-AFC1-438A1699A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C184105-72E1-4033-9DE4-A5E371DA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7" y="369987"/>
            <a:ext cx="4647242" cy="7299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18. Kes on </a:t>
            </a:r>
            <a:r>
              <a:rPr lang="en-US" dirty="0" err="1">
                <a:solidFill>
                  <a:schemeClr val="tx2"/>
                </a:solidFill>
              </a:rPr>
              <a:t>pildil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36E56FF-D6AE-4919-A2D1-8DEE2D5B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77" y="1900402"/>
            <a:ext cx="4733603" cy="2387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2"/>
                </a:solidFill>
              </a:rPr>
              <a:t>Pildil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Sloveenia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ainus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kullavõitja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tänavusel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Põhja-suusaalade</a:t>
            </a:r>
            <a:r>
              <a:rPr lang="en-US" sz="2400" dirty="0">
                <a:solidFill>
                  <a:schemeClr val="tx2"/>
                </a:solidFill>
                <a:effectLst/>
              </a:rPr>
              <a:t> MM-il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Oberstdorfis</a:t>
            </a:r>
            <a:r>
              <a:rPr lang="en-US" sz="2400" dirty="0">
                <a:solidFill>
                  <a:schemeClr val="tx2"/>
                </a:solidFill>
                <a:effectLst/>
              </a:rPr>
              <a:t>. 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Kes?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" name="Pilt 4" descr="Pilt, millel on kujutatud väljas, suusatab, taevas, isik&#10;&#10;Kirjeldus on genereeritud automaatselt">
            <a:extLst>
              <a:ext uri="{FF2B5EF4-FFF2-40B4-BE49-F238E27FC236}">
                <a16:creationId xmlns:a16="http://schemas.microsoft.com/office/drawing/2014/main" id="{88B6E684-DF9D-4C0F-B983-4DE30AA41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69" y="509847"/>
            <a:ext cx="6238989" cy="491320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FAB79E-1E1B-4287-B4EA-26E497404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30812"/>
            <a:ext cx="12192000" cy="1127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2256D1-A993-4D2E-943C-2E87F8BF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0" y="5730813"/>
            <a:ext cx="12191999" cy="1127186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56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6A7CE35-EAEF-4F9E-BB41-15DE29C4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19. </a:t>
            </a:r>
            <a:r>
              <a:rPr lang="en-US" dirty="0" err="1"/>
              <a:t>Uus</a:t>
            </a:r>
            <a:r>
              <a:rPr lang="en-US" dirty="0"/>
              <a:t> </a:t>
            </a:r>
            <a:r>
              <a:rPr lang="en-US" dirty="0" err="1"/>
              <a:t>olümpiaala</a:t>
            </a:r>
            <a:r>
              <a:rPr lang="en-US" dirty="0"/>
              <a:t>, milline?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F8655D-E6A3-48A5-BA7F-F890E6D15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Rahvusvahelise katusorganisatsiooni lühend on IKO, Kuulub 2024</a:t>
            </a:r>
            <a:r>
              <a:rPr lang="en-US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30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aasta</a:t>
            </a:r>
            <a:r>
              <a:rPr lang="en-US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OM kavva</a:t>
            </a:r>
            <a:r>
              <a:rPr lang="en-US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t-EE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sz="3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3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t-EE" sz="30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aailmameistreid</a:t>
            </a:r>
            <a:r>
              <a:rPr lang="et-EE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selgitatakse aastast 2001. Naistest on seni edukaim hispaanlanna</a:t>
            </a:r>
            <a:r>
              <a:rPr lang="en-US" sz="3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Gisela </a:t>
            </a:r>
            <a:r>
              <a:rPr lang="et-EE" sz="30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Pulido</a:t>
            </a:r>
            <a:r>
              <a:rPr lang="et-EE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kuue ning meestest britt Aaron </a:t>
            </a:r>
            <a:r>
              <a:rPr lang="et-EE" sz="30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Hadlow</a:t>
            </a:r>
            <a:r>
              <a:rPr lang="et-EE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viie tiitliga. </a:t>
            </a:r>
            <a:endParaRPr lang="en-US" sz="3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Ala saab harrastada ka talvel,</a:t>
            </a:r>
            <a:r>
              <a:rPr lang="en-US" sz="3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nii et mine tea, äkki on ta kavas ka 2026 Milanos</a:t>
            </a:r>
            <a:r>
              <a:rPr lang="en-US" sz="3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9000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831807C-C9B0-4CB4-9F58-4638C071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20. Millise linna staadion?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D3BC01C-083E-4D6D-BFC2-344329BE4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2411653"/>
            <a:ext cx="5719761" cy="3728613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chemeClr val="tx2"/>
                </a:solidFill>
              </a:rPr>
              <a:t>Piltidel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nähtav</a:t>
            </a:r>
            <a:r>
              <a:rPr lang="en-US" sz="2600" dirty="0">
                <a:solidFill>
                  <a:schemeClr val="tx2"/>
                </a:solidFill>
              </a:rPr>
              <a:t>, homme </a:t>
            </a:r>
            <a:r>
              <a:rPr lang="en-US" sz="2600" dirty="0" err="1">
                <a:solidFill>
                  <a:schemeClr val="tx2"/>
                </a:solidFill>
              </a:rPr>
              <a:t>avatav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staadion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võõrustab</a:t>
            </a:r>
            <a:r>
              <a:rPr lang="en-US" sz="2600" dirty="0">
                <a:solidFill>
                  <a:schemeClr val="tx2"/>
                </a:solidFill>
              </a:rPr>
              <a:t> 2022. </a:t>
            </a:r>
            <a:r>
              <a:rPr lang="en-US" sz="2600" dirty="0" err="1">
                <a:solidFill>
                  <a:schemeClr val="tx2"/>
                </a:solidFill>
              </a:rPr>
              <a:t>aasta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meeste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jalgpalli</a:t>
            </a:r>
            <a:r>
              <a:rPr lang="en-US" sz="2600" dirty="0">
                <a:solidFill>
                  <a:schemeClr val="tx2"/>
                </a:solidFill>
              </a:rPr>
              <a:t> MM-</a:t>
            </a:r>
            <a:r>
              <a:rPr lang="en-US" sz="2600" dirty="0" err="1">
                <a:solidFill>
                  <a:schemeClr val="tx2"/>
                </a:solidFill>
              </a:rPr>
              <a:t>finaalmatši</a:t>
            </a:r>
            <a:r>
              <a:rPr lang="en-US" sz="2600" dirty="0">
                <a:solidFill>
                  <a:schemeClr val="tx2"/>
                </a:solidFill>
              </a:rPr>
              <a:t>.</a:t>
            </a:r>
          </a:p>
          <a:p>
            <a:r>
              <a:rPr lang="en-US" sz="2600" dirty="0">
                <a:solidFill>
                  <a:schemeClr val="tx2"/>
                </a:solidFill>
              </a:rPr>
              <a:t>Linn </a:t>
            </a:r>
            <a:r>
              <a:rPr lang="en-US" sz="2600" dirty="0" err="1">
                <a:solidFill>
                  <a:schemeClr val="tx2"/>
                </a:solidFill>
              </a:rPr>
              <a:t>ise</a:t>
            </a:r>
            <a:r>
              <a:rPr lang="en-US" sz="2600" dirty="0">
                <a:solidFill>
                  <a:schemeClr val="tx2"/>
                </a:solidFill>
              </a:rPr>
              <a:t> on </a:t>
            </a:r>
            <a:r>
              <a:rPr lang="en-US" sz="2600" dirty="0" err="1">
                <a:solidFill>
                  <a:schemeClr val="tx2"/>
                </a:solidFill>
              </a:rPr>
              <a:t>veel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ehitamisel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või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moodustamisel</a:t>
            </a:r>
            <a:r>
              <a:rPr lang="en-US" sz="2600" dirty="0">
                <a:solidFill>
                  <a:schemeClr val="tx2"/>
                </a:solidFill>
              </a:rPr>
              <a:t>, </a:t>
            </a:r>
            <a:r>
              <a:rPr lang="en-US" sz="2600" dirty="0" err="1">
                <a:solidFill>
                  <a:schemeClr val="tx2"/>
                </a:solidFill>
              </a:rPr>
              <a:t>tulevikus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saab</a:t>
            </a:r>
            <a:r>
              <a:rPr lang="en-US" sz="2600" dirty="0">
                <a:solidFill>
                  <a:schemeClr val="tx2"/>
                </a:solidFill>
              </a:rPr>
              <a:t> seal </a:t>
            </a:r>
            <a:r>
              <a:rPr lang="en-US" sz="2600" dirty="0" err="1">
                <a:solidFill>
                  <a:schemeClr val="tx2"/>
                </a:solidFill>
              </a:rPr>
              <a:t>elama</a:t>
            </a:r>
            <a:r>
              <a:rPr lang="en-US" sz="2600" dirty="0">
                <a:solidFill>
                  <a:schemeClr val="tx2"/>
                </a:solidFill>
              </a:rPr>
              <a:t> 450.000 </a:t>
            </a:r>
            <a:r>
              <a:rPr lang="en-US" sz="2600" dirty="0" err="1">
                <a:solidFill>
                  <a:schemeClr val="tx2"/>
                </a:solidFill>
              </a:rPr>
              <a:t>elanikku</a:t>
            </a:r>
            <a:r>
              <a:rPr lang="en-US" sz="2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lt 6" descr="Pilt, millel on kujutatud siseruumis&#10;&#10;Kirjeldus on genereeritud automaatselt">
            <a:extLst>
              <a:ext uri="{FF2B5EF4-FFF2-40B4-BE49-F238E27FC236}">
                <a16:creationId xmlns:a16="http://schemas.microsoft.com/office/drawing/2014/main" id="{CAD0075E-8940-4EC2-AAF4-A8C216F65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 b="11458"/>
          <a:stretch/>
        </p:blipFill>
        <p:spPr>
          <a:xfrm>
            <a:off x="6858001" y="567942"/>
            <a:ext cx="4724400" cy="2728151"/>
          </a:xfrm>
          <a:prstGeom prst="rect">
            <a:avLst/>
          </a:prstGeom>
        </p:spPr>
      </p:pic>
      <p:pic>
        <p:nvPicPr>
          <p:cNvPr id="5" name="Pilt 4" descr="Pilt, millel on kujutatud inimesed&#10;&#10;Kirjeldus on genereeritud automaatselt">
            <a:extLst>
              <a:ext uri="{FF2B5EF4-FFF2-40B4-BE49-F238E27FC236}">
                <a16:creationId xmlns:a16="http://schemas.microsoft.com/office/drawing/2014/main" id="{FFAC0784-0D51-4012-BEA8-C9A07EF74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972"/>
          <a:stretch/>
        </p:blipFill>
        <p:spPr>
          <a:xfrm>
            <a:off x="6854952" y="3412115"/>
            <a:ext cx="4724400" cy="27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8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1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82E4AC9-C63D-4D64-80E5-F1F26F6B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21. </a:t>
            </a:r>
            <a:r>
              <a:rPr lang="en-US"/>
              <a:t>Peaaegu</a:t>
            </a:r>
            <a:r>
              <a:rPr lang="en-US" dirty="0"/>
              <a:t> </a:t>
            </a:r>
            <a:r>
              <a:rPr lang="en-US"/>
              <a:t>nimekaimud</a:t>
            </a:r>
            <a:r>
              <a:rPr lang="en-US" dirty="0"/>
              <a:t>, </a:t>
            </a:r>
            <a:r>
              <a:rPr lang="en-US"/>
              <a:t>kes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A727384-8BB1-4C31-A8C2-2EDFFFBE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2514600"/>
            <a:ext cx="6593840" cy="39624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Meeste (piltidel) nimede hääldus peaks olema sama, küll aga erineb veidi nende kirjapilt. </a:t>
            </a:r>
            <a:endParaRPr lang="en-US" sz="2200" kern="15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kern="15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Vasakpoolse</a:t>
            </a:r>
            <a:r>
              <a:rPr lang="en-US" sz="2200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200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mehe isa lõpetas oma spordimehe tee tolle teise nimelisel mälestusvõistlusel ning otsustas oma</a:t>
            </a:r>
            <a:r>
              <a:rPr lang="en-US" sz="2200" kern="15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200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pojale panna nime tema järgi. Sest pool nimest (häälduse järgi) oli juba </a:t>
            </a:r>
            <a:r>
              <a:rPr lang="et-EE" sz="2200" kern="15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niikui</a:t>
            </a:r>
            <a:r>
              <a:rPr lang="et-EE" sz="2200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nii olemas. </a:t>
            </a:r>
            <a:endParaRPr lang="en-US" sz="2200" kern="15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Isa ja</a:t>
            </a:r>
            <a:r>
              <a:rPr lang="en-US" sz="2200" kern="15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200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see teine mees pildil on mõlemad  kahekordsed </a:t>
            </a:r>
            <a:r>
              <a:rPr lang="et-EE" sz="2200" kern="15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olümpiamedalistid</a:t>
            </a:r>
            <a:r>
              <a:rPr lang="et-EE" sz="2200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kuid mitte korvpallurid. </a:t>
            </a:r>
            <a:r>
              <a:rPr lang="et-EE" sz="2200" b="1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Mis</a:t>
            </a:r>
            <a:r>
              <a:rPr lang="en-US" sz="2200" kern="15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200" b="1" kern="15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nimi? Piisab kui panete kirja emma-kumma ees- ja perekonnanime.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graphics3">
            <a:extLst>
              <a:ext uri="{FF2B5EF4-FFF2-40B4-BE49-F238E27FC236}">
                <a16:creationId xmlns:a16="http://schemas.microsoft.com/office/drawing/2014/main" id="{7225B424-375B-4D59-947E-B7A9730153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78320" y="2522398"/>
            <a:ext cx="2377440" cy="3045282"/>
          </a:xfrm>
          <a:prstGeom prst="rect">
            <a:avLst/>
          </a:prstGeom>
          <a:noFill/>
        </p:spPr>
      </p:pic>
      <p:pic>
        <p:nvPicPr>
          <p:cNvPr id="5" name="graphics4">
            <a:extLst>
              <a:ext uri="{FF2B5EF4-FFF2-40B4-BE49-F238E27FC236}">
                <a16:creationId xmlns:a16="http://schemas.microsoft.com/office/drawing/2014/main" id="{2A35AD02-07DB-429F-AF69-356FE730A5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347200" y="2522398"/>
            <a:ext cx="2468880" cy="3045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777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5CAA737-72AA-4D02-894F-CF3B0ACE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8" y="324832"/>
            <a:ext cx="5471985" cy="16261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22. Milline </a:t>
            </a:r>
            <a:r>
              <a:rPr lang="en-US" dirty="0" err="1">
                <a:solidFill>
                  <a:schemeClr val="tx2"/>
                </a:solidFill>
              </a:rPr>
              <a:t>tenniseturniir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14922B0-269A-4435-A576-D17D9C0E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12" y="1951009"/>
            <a:ext cx="5298966" cy="38372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ATP 1000 sarja turniir.</a:t>
            </a:r>
            <a:endParaRPr lang="en-US" sz="2400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Ajalugu ulatub aastasse 1897</a:t>
            </a:r>
            <a:endParaRPr lang="en-US" sz="2400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Mängitakse </a:t>
            </a:r>
            <a:r>
              <a:rPr lang="et-EE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Roquebrune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et-EE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Cap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-Martini asula tennisekeskuse saviväljakutel</a:t>
            </a:r>
            <a:endParaRPr lang="en-US" sz="24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t-EE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Rafael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t-EE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Nadal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võidutses turniiril 2005-2012, olles ainus tennisist, kes võitnud ühe turniiri kaheksal järjestikusel aastal.</a:t>
            </a:r>
            <a:endParaRPr lang="en-US" sz="24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Viimatine võitja 2021. aasta aprillis Stefanos </a:t>
            </a:r>
            <a:r>
              <a:rPr lang="et-EE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Tsitsipas</a:t>
            </a: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pildil</a:t>
            </a: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lt 6" descr="Pilt, millel on kujutatud isik, väljas, hoiab, mängija&#10;&#10;Kirjeldus on genereeritud automaatselt">
            <a:extLst>
              <a:ext uri="{FF2B5EF4-FFF2-40B4-BE49-F238E27FC236}">
                <a16:creationId xmlns:a16="http://schemas.microsoft.com/office/drawing/2014/main" id="{F8CBEDB4-146C-4061-9584-79B0D020F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r="10499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6101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1C40690-EC03-4EAE-B22B-7C5669CB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992"/>
            <a:ext cx="5791200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chemeClr val="tx2"/>
                </a:solidFill>
              </a:rPr>
              <a:t>23. </a:t>
            </a:r>
            <a:r>
              <a:rPr lang="en-US" sz="3700" dirty="0" err="1">
                <a:solidFill>
                  <a:schemeClr val="tx2"/>
                </a:solidFill>
              </a:rPr>
              <a:t>IAAFi</a:t>
            </a:r>
            <a:r>
              <a:rPr lang="en-US" sz="3700" dirty="0">
                <a:solidFill>
                  <a:schemeClr val="tx2"/>
                </a:solidFill>
              </a:rPr>
              <a:t> </a:t>
            </a:r>
            <a:r>
              <a:rPr lang="en-US" sz="3700" dirty="0" err="1">
                <a:solidFill>
                  <a:schemeClr val="tx2"/>
                </a:solidFill>
              </a:rPr>
              <a:t>kunagine</a:t>
            </a:r>
            <a:r>
              <a:rPr lang="en-US" sz="3700" dirty="0">
                <a:solidFill>
                  <a:schemeClr val="tx2"/>
                </a:solidFill>
              </a:rPr>
              <a:t> </a:t>
            </a:r>
            <a:r>
              <a:rPr lang="en-US" sz="3700" dirty="0" err="1">
                <a:solidFill>
                  <a:schemeClr val="tx2"/>
                </a:solidFill>
              </a:rPr>
              <a:t>juht</a:t>
            </a:r>
            <a:r>
              <a:rPr lang="en-US" sz="3700" dirty="0">
                <a:solidFill>
                  <a:schemeClr val="tx2"/>
                </a:solidFill>
              </a:rPr>
              <a:t>, </a:t>
            </a:r>
            <a:r>
              <a:rPr lang="en-US" sz="3700" dirty="0" err="1">
                <a:solidFill>
                  <a:schemeClr val="tx2"/>
                </a:solidFill>
              </a:rPr>
              <a:t>kes</a:t>
            </a:r>
            <a:r>
              <a:rPr lang="en-US" sz="37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22E0D76-9A86-4763-BB41-748027D15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1653"/>
            <a:ext cx="5790881" cy="3728613"/>
          </a:xfrm>
        </p:spPr>
        <p:txBody>
          <a:bodyPr>
            <a:normAutofit lnSpcReduction="10000"/>
          </a:bodyPr>
          <a:lstStyle/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Sebastian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Coe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pole ainus Rahvusvahelise Kergejõustikuliidu president, kes olümpiamängudelt</a:t>
            </a:r>
            <a:r>
              <a:rPr lang="en-US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võitnud sportlasena kuldmedali. Ka üks tema eelkäijatest on sellega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hakkama saanud.</a:t>
            </a:r>
            <a:r>
              <a:rPr lang="et-EE" sz="2400" b="1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Kes (pildil)?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sz="2400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Küsitav oli presidendiks aastatel 1946-76, medaleid on tal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Coe´st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poole vähem (1 kuld, 1 hõbe).</a:t>
            </a:r>
            <a:endParaRPr lang="en-US" sz="2400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s2">
            <a:extLst>
              <a:ext uri="{FF2B5EF4-FFF2-40B4-BE49-F238E27FC236}">
                <a16:creationId xmlns:a16="http://schemas.microsoft.com/office/drawing/2014/main" id="{EE7AD5D1-CAAB-47E3-B7BB-311477018122}"/>
              </a:ext>
            </a:extLst>
          </p:cNvPr>
          <p:cNvPicPr/>
          <p:nvPr/>
        </p:nvPicPr>
        <p:blipFill rotWithShape="1">
          <a:blip r:embed="rId3"/>
          <a:srcRect b="6618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15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04EA975-6479-4FBF-BE16-DFF1BD8C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Millised</a:t>
            </a:r>
            <a:r>
              <a:rPr lang="en-US" dirty="0"/>
              <a:t> </a:t>
            </a:r>
            <a:r>
              <a:rPr lang="en-US" dirty="0" err="1"/>
              <a:t>riigid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F740E48-6856-4F2C-BBE0-E99B7366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Maailmas</a:t>
            </a:r>
            <a:r>
              <a:rPr lang="en-US" dirty="0"/>
              <a:t> on 2 </a:t>
            </a:r>
            <a:r>
              <a:rPr lang="en-US" dirty="0" err="1"/>
              <a:t>riiki</a:t>
            </a:r>
            <a:r>
              <a:rPr lang="en-US" dirty="0"/>
              <a:t>, </a:t>
            </a:r>
            <a:r>
              <a:rPr lang="en-US" dirty="0" err="1"/>
              <a:t>kes</a:t>
            </a:r>
            <a:r>
              <a:rPr lang="en-US" dirty="0"/>
              <a:t> on </a:t>
            </a:r>
            <a:r>
              <a:rPr lang="en-US" dirty="0" err="1"/>
              <a:t>osalenud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-,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suveolümpiamängudel</a:t>
            </a:r>
            <a:r>
              <a:rPr lang="en-US" dirty="0"/>
              <a:t>, </a:t>
            </a:r>
            <a:r>
              <a:rPr lang="en-US" b="1" dirty="0" err="1"/>
              <a:t>nimetage</a:t>
            </a:r>
            <a:r>
              <a:rPr lang="en-US" b="1" dirty="0"/>
              <a:t> need!</a:t>
            </a:r>
          </a:p>
          <a:p>
            <a:r>
              <a:rPr lang="et-EE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Esimene tegi debüüdi </a:t>
            </a:r>
            <a:r>
              <a:rPr lang="et-EE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Garmisch-Partenkirchenis</a:t>
            </a:r>
            <a:r>
              <a:rPr lang="et-EE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ning kõik oma 10 medalit on võitnud talimängudelt.</a:t>
            </a:r>
            <a:endParaRPr lang="en-US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Teine alustas iseseisvana </a:t>
            </a:r>
            <a:r>
              <a:rPr lang="et-EE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Chamonix`st</a:t>
            </a:r>
            <a:r>
              <a:rPr lang="et-EE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ja on osalenud kõikidel seni</a:t>
            </a:r>
            <a:r>
              <a:rPr lang="en-US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peetud  taliolümpiatel. Kokku</a:t>
            </a:r>
            <a:r>
              <a:rPr lang="en-US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on võidetud 320 medalit, millest talimängude arvele jääb 22. Neist 9 (4+3+2) on võitnud suusa</a:t>
            </a:r>
            <a:r>
              <a:rPr lang="et-EE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hüppajad.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94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B246B8C-A05A-4C4A-99C8-81F58F52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24. </a:t>
            </a:r>
            <a:r>
              <a:rPr lang="en-US" dirty="0" err="1"/>
              <a:t>Kahekordsed</a:t>
            </a:r>
            <a:r>
              <a:rPr lang="en-US" dirty="0"/>
              <a:t> </a:t>
            </a:r>
            <a:r>
              <a:rPr lang="en-US" dirty="0" err="1"/>
              <a:t>korvpalli</a:t>
            </a:r>
            <a:r>
              <a:rPr lang="en-US" dirty="0"/>
              <a:t> </a:t>
            </a:r>
            <a:r>
              <a:rPr lang="en-US" dirty="0" err="1"/>
              <a:t>MMi</a:t>
            </a:r>
            <a:r>
              <a:rPr lang="en-US" dirty="0"/>
              <a:t> </a:t>
            </a:r>
            <a:r>
              <a:rPr lang="en-US" dirty="0" err="1"/>
              <a:t>võõrustajad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7C8026E-331D-44C7-84B6-31F6A3513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>
                <a:effectLst/>
                <a:ea typeface="Times New Roman" panose="02020603050405020304" pitchFamily="18" charset="0"/>
              </a:rPr>
              <a:t>Jaapanist ja Filipiinidest saavad 2023. aastal riigid, kes võõrustavad meeste korvpalli MM-finaalturniiri teist korda. Siiani on selliseid riike kolm. </a:t>
            </a:r>
            <a:r>
              <a:rPr lang="et-EE" sz="2400" b="1" dirty="0">
                <a:effectLst/>
                <a:ea typeface="Times New Roman" panose="02020603050405020304" pitchFamily="18" charset="0"/>
              </a:rPr>
              <a:t>Nimetage need riigid! </a:t>
            </a:r>
            <a:endParaRPr lang="en-US" sz="2400" b="1" dirty="0">
              <a:effectLst/>
              <a:ea typeface="Times New Roman" panose="02020603050405020304" pitchFamily="18" charset="0"/>
            </a:endParaRPr>
          </a:p>
          <a:p>
            <a:r>
              <a:rPr lang="et-EE" sz="2400" dirty="0">
                <a:effectLst/>
                <a:ea typeface="Times New Roman" panose="02020603050405020304" pitchFamily="18" charset="0"/>
              </a:rPr>
              <a:t>Kaks kahekordset MM-finaalturniiri võõrustajat on seejuures naaberriigid!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 err="1">
                <a:ea typeface="Times New Roman" panose="02020603050405020304" pitchFamily="18" charset="0"/>
              </a:rPr>
              <a:t>Kõik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kolm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riiki</a:t>
            </a:r>
            <a:r>
              <a:rPr lang="en-US" sz="2400" dirty="0">
                <a:ea typeface="Times New Roman" panose="02020603050405020304" pitchFamily="18" charset="0"/>
              </a:rPr>
              <a:t> on ka </a:t>
            </a:r>
            <a:r>
              <a:rPr lang="en-US" sz="2400" dirty="0" err="1">
                <a:ea typeface="Times New Roman" panose="02020603050405020304" pitchFamily="18" charset="0"/>
              </a:rPr>
              <a:t>ise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kroonitud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vähemalt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üks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kord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maailmameistriks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br>
              <a:rPr lang="et-EE" sz="2400" dirty="0">
                <a:effectLst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029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6150C8C-5C90-49AD-BF7C-C7188209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56" y="567942"/>
            <a:ext cx="6373367" cy="937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25. </a:t>
            </a:r>
            <a:r>
              <a:rPr lang="en-US" dirty="0" err="1">
                <a:solidFill>
                  <a:schemeClr val="tx2"/>
                </a:solidFill>
              </a:rPr>
              <a:t>NEBLi</a:t>
            </a:r>
            <a:r>
              <a:rPr lang="en-US" dirty="0">
                <a:solidFill>
                  <a:schemeClr val="tx2"/>
                </a:solidFill>
              </a:rPr>
              <a:t> slogan, milline?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A999B0-28B0-402E-B20D-7BF4F8535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923973"/>
            <a:ext cx="5552440" cy="3728613"/>
          </a:xfrm>
        </p:spPr>
        <p:txBody>
          <a:bodyPr>
            <a:noAutofit/>
          </a:bodyPr>
          <a:lstStyle/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Sajandivahetusel tegutses siinkandis korvpalliliiga NEBL, mille eestvedajaks oli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Šarunas</a:t>
            </a:r>
            <a:r>
              <a:rPr lang="en-US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Marčiulionis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ja asepresidendiks Riho Soonik. Liigal oli ka oma tunnuslause ehk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slogan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Milline?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sz="2400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Slogan </a:t>
            </a:r>
            <a:r>
              <a:rPr lang="en-US" sz="2400" kern="150" dirty="0" err="1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sobiks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50" dirty="0" err="1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pigem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50" dirty="0" err="1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mõnele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50" dirty="0" err="1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teatud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50" dirty="0" err="1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talispordiliigale</a:t>
            </a:r>
            <a:r>
              <a:rPr lang="en-US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2400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2008 ilmus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Britney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Spearsil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samanimeline singel.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s13">
            <a:extLst>
              <a:ext uri="{FF2B5EF4-FFF2-40B4-BE49-F238E27FC236}">
                <a16:creationId xmlns:a16="http://schemas.microsoft.com/office/drawing/2014/main" id="{6F5FAB59-C8CB-40D2-87A7-05A42AC115DA}"/>
              </a:ext>
            </a:extLst>
          </p:cNvPr>
          <p:cNvPicPr/>
          <p:nvPr/>
        </p:nvPicPr>
        <p:blipFill rotWithShape="1">
          <a:blip r:embed="rId3"/>
          <a:srcRect l="11489" r="5870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268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788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6" y="0"/>
            <a:ext cx="12191999" cy="3478809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3ECD37E-2148-4348-A294-CF6A3D6E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381000"/>
            <a:ext cx="5552440" cy="1092200"/>
          </a:xfrm>
        </p:spPr>
        <p:txBody>
          <a:bodyPr>
            <a:normAutofit/>
          </a:bodyPr>
          <a:lstStyle/>
          <a:p>
            <a:r>
              <a:rPr lang="en-US" dirty="0"/>
              <a:t>2. Kes on </a:t>
            </a:r>
            <a:r>
              <a:rPr lang="en-US" dirty="0" err="1"/>
              <a:t>piltidel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CF771F7-8AE9-4D1E-8D65-D67ACC221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" y="1595120"/>
            <a:ext cx="12406366" cy="1529080"/>
          </a:xfrm>
        </p:spPr>
        <p:txBody>
          <a:bodyPr anchor="ctr">
            <a:normAutofit/>
          </a:bodyPr>
          <a:lstStyle/>
          <a:p>
            <a:r>
              <a:rPr lang="et-EE" sz="2400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Pildil on kolm MM-tiitli kandidaati, kelle Bobby </a:t>
            </a:r>
            <a:r>
              <a:rPr lang="et-EE" sz="2400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Fischer</a:t>
            </a:r>
            <a:r>
              <a:rPr lang="et-EE" sz="2400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50 aastat tagasi „hävitas“ teel MM-matšile Boris </a:t>
            </a:r>
            <a:r>
              <a:rPr lang="et-EE" sz="2400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Spasskiga</a:t>
            </a:r>
            <a:r>
              <a:rPr lang="et-EE" sz="2400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t-EE" sz="2400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Kes?</a:t>
            </a:r>
            <a:r>
              <a:rPr lang="et-EE" sz="2400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(2 õiget 1 punkt)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9" name="Pilt 8" descr="Pilt, millel on kujutatud isik, mees, ülikond, seisab&#10;&#10;Kirjeldus on genereeritud automaatselt">
            <a:extLst>
              <a:ext uri="{FF2B5EF4-FFF2-40B4-BE49-F238E27FC236}">
                <a16:creationId xmlns:a16="http://schemas.microsoft.com/office/drawing/2014/main" id="{A0DD76C7-4C9C-44B9-B0BF-4E7144E29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r="-1" b="36784"/>
          <a:stretch/>
        </p:blipFill>
        <p:spPr>
          <a:xfrm>
            <a:off x="8114298" y="3478810"/>
            <a:ext cx="4066279" cy="3429000"/>
          </a:xfrm>
          <a:prstGeom prst="rect">
            <a:avLst/>
          </a:prstGeom>
        </p:spPr>
      </p:pic>
      <p:pic>
        <p:nvPicPr>
          <p:cNvPr id="5" name="Pilt 4" descr="Pilt, millel on kujutatud isik, mees&#10;&#10;Kirjeldus on genereeritud automaatselt">
            <a:extLst>
              <a:ext uri="{FF2B5EF4-FFF2-40B4-BE49-F238E27FC236}">
                <a16:creationId xmlns:a16="http://schemas.microsoft.com/office/drawing/2014/main" id="{289D7594-6EF6-47CB-B5DA-3DE552D29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" r="3" b="15588"/>
          <a:stretch/>
        </p:blipFill>
        <p:spPr>
          <a:xfrm>
            <a:off x="6839" y="3478810"/>
            <a:ext cx="4066279" cy="3429000"/>
          </a:xfrm>
          <a:prstGeom prst="rect">
            <a:avLst/>
          </a:prstGeom>
        </p:spPr>
      </p:pic>
      <p:pic>
        <p:nvPicPr>
          <p:cNvPr id="7" name="Pilt 6" descr="Pilt, millel on kujutatud tekst, mees, isik, poseerib&#10;&#10;Kirjeldus on genereeritud automaatselt">
            <a:extLst>
              <a:ext uri="{FF2B5EF4-FFF2-40B4-BE49-F238E27FC236}">
                <a16:creationId xmlns:a16="http://schemas.microsoft.com/office/drawing/2014/main" id="{E6803F08-6C1A-4F64-8FBC-92CB4458D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16102" b="-1"/>
          <a:stretch/>
        </p:blipFill>
        <p:spPr>
          <a:xfrm>
            <a:off x="4073118" y="3453905"/>
            <a:ext cx="406627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0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E07F070-B7F7-4885-9730-F1DF686C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Kelle </a:t>
            </a:r>
            <a:r>
              <a:rPr lang="en-US" dirty="0" err="1"/>
              <a:t>saavutused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D4C0042-1D94-436A-A8B2-90FF3FF0F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Davise karikavõit 2006, </a:t>
            </a:r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Hopmani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karikavõit 2007, kõrgeim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edetabelikoht- 20 (okt. 2006)</a:t>
            </a:r>
            <a:endParaRPr lang="en-US" sz="24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ATP turniirivõite nii üksik- kui paarismängus kummaski 7,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Grand </a:t>
            </a:r>
            <a:r>
              <a:rPr lang="et-EE" sz="24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Slam</a:t>
            </a:r>
            <a:r>
              <a:rPr lang="et-EE" sz="24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turniiridel jõudnud kahel korral neljandasse ringi. </a:t>
            </a:r>
            <a:endParaRPr lang="en-US" sz="24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Olümpial on piirdunud üksikmängus avaringiga (2008,</a:t>
            </a:r>
            <a:r>
              <a:rPr lang="en-US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2012) ning paarismängus teise ringiga (2008).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58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75D5A5B-F518-45B6-B878-6378362B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8999"/>
            <a:ext cx="4953000" cy="9779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4. Milline </a:t>
            </a:r>
            <a:r>
              <a:rPr lang="en-US" dirty="0" err="1">
                <a:solidFill>
                  <a:schemeClr val="tx2"/>
                </a:solidFill>
              </a:rPr>
              <a:t>klubi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62BE63E-09C5-4C78-BF94-90BA6776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402080"/>
            <a:ext cx="5343842" cy="4738187"/>
          </a:xfrm>
        </p:spPr>
        <p:txBody>
          <a:bodyPr>
            <a:normAutofit lnSpcReduction="10000"/>
          </a:bodyPr>
          <a:lstStyle/>
          <a:p>
            <a:r>
              <a:rPr lang="et-EE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Meeskonna säravaimad saavutused on jäänud Soome hoki esiliigasse ehk Mestisesse, mille klubi on võitnud seitsmel korral. </a:t>
            </a:r>
            <a:endParaRPr lang="en-US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r>
              <a:rPr lang="et-EE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Praegu mängib kõrgeimal tasemel ehk Liigas.</a:t>
            </a:r>
            <a:endParaRPr lang="en-US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Play-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</a:rPr>
              <a:t>offi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</a:rPr>
              <a:t>Liigas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</a:rPr>
              <a:t>seni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</a:rPr>
              <a:t>jõudnud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</a:rPr>
              <a:t>ei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 ole,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</a:rPr>
              <a:t>viimati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</a:rPr>
              <a:t>saavutas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 14.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</a:rPr>
              <a:t>koha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.</a:t>
            </a:r>
            <a:br>
              <a:rPr lang="et-EE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</a:b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BFB5876B-BCEA-406D-B319-0DA3D85B4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7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A5C401F-B4F5-4ABF-B1A1-6A85A6A6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5. Mis on </a:t>
            </a:r>
            <a:r>
              <a:rPr lang="en-US"/>
              <a:t>maskoti</a:t>
            </a:r>
            <a:r>
              <a:rPr lang="en-US" dirty="0"/>
              <a:t> </a:t>
            </a:r>
            <a:r>
              <a:rPr lang="en-US"/>
              <a:t>nimi</a:t>
            </a:r>
            <a:r>
              <a:rPr lang="en-US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628321E-10D7-4546-8834-B085504A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17529"/>
            <a:ext cx="6096000" cy="4803031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Debüteeris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Euroopa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võrkpalli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konföderatsiooni</a:t>
            </a:r>
            <a:r>
              <a:rPr lang="en-US" sz="2400" dirty="0">
                <a:solidFill>
                  <a:schemeClr val="tx2"/>
                </a:solidFill>
              </a:rPr>
              <a:t> (CEV) </a:t>
            </a:r>
            <a:r>
              <a:rPr lang="en-US" sz="2400" dirty="0" err="1">
                <a:solidFill>
                  <a:schemeClr val="tx2"/>
                </a:solidFill>
              </a:rPr>
              <a:t>võistlustel</a:t>
            </a:r>
            <a:r>
              <a:rPr lang="en-US" sz="2400" dirty="0">
                <a:solidFill>
                  <a:schemeClr val="tx2"/>
                </a:solidFill>
              </a:rPr>
              <a:t> 2019. </a:t>
            </a:r>
            <a:r>
              <a:rPr lang="en-US" sz="2400" dirty="0" err="1">
                <a:solidFill>
                  <a:schemeClr val="tx2"/>
                </a:solidFill>
              </a:rPr>
              <a:t>aasta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naiste</a:t>
            </a:r>
            <a:r>
              <a:rPr lang="en-US" sz="2400" dirty="0">
                <a:solidFill>
                  <a:schemeClr val="tx2"/>
                </a:solidFill>
              </a:rPr>
              <a:t> EM-</a:t>
            </a:r>
            <a:r>
              <a:rPr lang="en-US" sz="2400" dirty="0" err="1">
                <a:solidFill>
                  <a:schemeClr val="tx2"/>
                </a:solidFill>
              </a:rPr>
              <a:t>finaalturniiril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tx2"/>
                </a:solidFill>
              </a:rPr>
              <a:t>Sealtmaalt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maskotiks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kõigil</a:t>
            </a:r>
            <a:r>
              <a:rPr lang="en-US" sz="2400" dirty="0">
                <a:solidFill>
                  <a:schemeClr val="tx2"/>
                </a:solidFill>
              </a:rPr>
              <a:t> CEV-</a:t>
            </a:r>
            <a:r>
              <a:rPr lang="en-US" sz="2400" dirty="0" err="1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egiidi</a:t>
            </a:r>
            <a:r>
              <a:rPr lang="en-US" sz="2400" dirty="0">
                <a:solidFill>
                  <a:schemeClr val="tx2"/>
                </a:solidFill>
              </a:rPr>
              <a:t> all </a:t>
            </a:r>
            <a:r>
              <a:rPr lang="en-US" sz="2400" dirty="0" err="1">
                <a:solidFill>
                  <a:schemeClr val="tx2"/>
                </a:solidFill>
              </a:rPr>
              <a:t>toimuvatel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rahvusvahelistel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võistlustel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r>
              <a:rPr lang="en-US" sz="2400" dirty="0" err="1">
                <a:solidFill>
                  <a:schemeClr val="tx2"/>
                </a:solidFill>
              </a:rPr>
              <a:t>Nii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saali</a:t>
            </a:r>
            <a:r>
              <a:rPr lang="en-US" sz="2400" dirty="0">
                <a:solidFill>
                  <a:schemeClr val="tx2"/>
                </a:solidFill>
              </a:rPr>
              <a:t>-, </a:t>
            </a:r>
            <a:r>
              <a:rPr lang="en-US" sz="2400" dirty="0" err="1">
                <a:solidFill>
                  <a:schemeClr val="tx2"/>
                </a:solidFill>
              </a:rPr>
              <a:t>ranna</a:t>
            </a:r>
            <a:r>
              <a:rPr lang="en-US" sz="2400" dirty="0">
                <a:solidFill>
                  <a:schemeClr val="tx2"/>
                </a:solidFill>
              </a:rPr>
              <a:t>-, </a:t>
            </a:r>
            <a:r>
              <a:rPr lang="en-US" sz="2400" dirty="0" err="1">
                <a:solidFill>
                  <a:schemeClr val="tx2"/>
                </a:solidFill>
              </a:rPr>
              <a:t>kui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lumevõrkpallis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r>
              <a:rPr lang="en-US" sz="2400" dirty="0" err="1">
                <a:solidFill>
                  <a:schemeClr val="tx2"/>
                </a:solidFill>
              </a:rPr>
              <a:t>Nii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koondiste</a:t>
            </a:r>
            <a:r>
              <a:rPr lang="en-US" sz="2400" dirty="0">
                <a:solidFill>
                  <a:schemeClr val="tx2"/>
                </a:solidFill>
              </a:rPr>
              <a:t>- </a:t>
            </a:r>
            <a:r>
              <a:rPr lang="en-US" sz="2400" dirty="0" err="1">
                <a:solidFill>
                  <a:schemeClr val="tx2"/>
                </a:solidFill>
              </a:rPr>
              <a:t>kui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klubivõistlustel</a:t>
            </a:r>
            <a:r>
              <a:rPr lang="en-US" sz="2400" dirty="0">
                <a:solidFill>
                  <a:schemeClr val="tx2"/>
                </a:solidFill>
              </a:rPr>
              <a:t>. Oli </a:t>
            </a:r>
            <a:r>
              <a:rPr lang="en-US" sz="2400" dirty="0" err="1">
                <a:solidFill>
                  <a:schemeClr val="tx2"/>
                </a:solidFill>
              </a:rPr>
              <a:t>kohal</a:t>
            </a:r>
            <a:r>
              <a:rPr lang="en-US" sz="2400" dirty="0">
                <a:solidFill>
                  <a:schemeClr val="tx2"/>
                </a:solidFill>
              </a:rPr>
              <a:t> ka </a:t>
            </a:r>
            <a:r>
              <a:rPr lang="en-US" sz="2400" dirty="0" err="1">
                <a:solidFill>
                  <a:schemeClr val="tx2"/>
                </a:solidFill>
              </a:rPr>
              <a:t>Tallinnas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</a:p>
          <a:p>
            <a:r>
              <a:rPr lang="en-US" sz="2400" dirty="0" err="1">
                <a:solidFill>
                  <a:schemeClr val="tx2"/>
                </a:solidFill>
              </a:rPr>
              <a:t>Maskoti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nimi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võrkpallis</a:t>
            </a:r>
            <a:r>
              <a:rPr lang="en-US" sz="2400" dirty="0">
                <a:solidFill>
                  <a:schemeClr val="tx2"/>
                </a:solidFill>
              </a:rPr>
              <a:t> (ja </a:t>
            </a:r>
            <a:r>
              <a:rPr lang="en-US" sz="2400" dirty="0" err="1">
                <a:solidFill>
                  <a:schemeClr val="tx2"/>
                </a:solidFill>
              </a:rPr>
              <a:t>mitte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ainult</a:t>
            </a:r>
            <a:r>
              <a:rPr lang="en-US" sz="2400" dirty="0">
                <a:solidFill>
                  <a:schemeClr val="tx2"/>
                </a:solidFill>
              </a:rPr>
              <a:t>) ka </a:t>
            </a:r>
            <a:r>
              <a:rPr lang="en-US" sz="2400" dirty="0" err="1">
                <a:solidFill>
                  <a:schemeClr val="tx2"/>
                </a:solidFill>
              </a:rPr>
              <a:t>üks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termineid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graphics8">
            <a:extLst>
              <a:ext uri="{FF2B5EF4-FFF2-40B4-BE49-F238E27FC236}">
                <a16:creationId xmlns:a16="http://schemas.microsoft.com/office/drawing/2014/main" id="{0FD2EF14-E044-4F54-B835-8E513FDCB5B6}"/>
              </a:ext>
            </a:extLst>
          </p:cNvPr>
          <p:cNvPicPr/>
          <p:nvPr/>
        </p:nvPicPr>
        <p:blipFill rotWithShape="1">
          <a:blip r:embed="rId3"/>
          <a:srcRect l="13204" r="11697" b="-2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4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9F12B36-7F6F-4D23-8C1F-D9526C67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84997"/>
            <a:ext cx="5915154" cy="95561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6. </a:t>
            </a:r>
            <a:r>
              <a:rPr lang="en-US" sz="4000" dirty="0" err="1">
                <a:solidFill>
                  <a:schemeClr val="tx2"/>
                </a:solidFill>
              </a:rPr>
              <a:t>Katari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olümpiavõitja</a:t>
            </a:r>
            <a:r>
              <a:rPr lang="en-US" sz="4000" dirty="0">
                <a:solidFill>
                  <a:schemeClr val="tx2"/>
                </a:solidFill>
              </a:rPr>
              <a:t>, </a:t>
            </a:r>
            <a:r>
              <a:rPr lang="en-US" sz="4000" dirty="0" err="1">
                <a:solidFill>
                  <a:schemeClr val="tx2"/>
                </a:solidFill>
              </a:rPr>
              <a:t>kes</a:t>
            </a:r>
            <a:r>
              <a:rPr lang="en-US" sz="40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635EB79-AAC9-404C-826B-B3E16900D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1899920"/>
            <a:ext cx="5450840" cy="2912687"/>
          </a:xfrm>
        </p:spPr>
        <p:txBody>
          <a:bodyPr>
            <a:noAutofit/>
          </a:bodyPr>
          <a:lstStyle/>
          <a:p>
            <a:r>
              <a:rPr lang="et-EE" sz="2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Katar võitis Tokyo olümpiamängudel riigi ajaloo kaks esimest olümpiakulda. Esimese neist võitis pildil olev atleet tõstmises, kehakaalus kuni 96 kg. </a:t>
            </a:r>
            <a:r>
              <a:rPr lang="et-EE" sz="26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Kes? </a:t>
            </a:r>
            <a:endParaRPr lang="en-US" sz="26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r>
              <a:rPr lang="et-EE" sz="2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Küsime tema tänast, mitte eelmist nime. See on </a:t>
            </a:r>
            <a:r>
              <a:rPr lang="et-EE" sz="26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araabiamaades</a:t>
            </a:r>
            <a:r>
              <a:rPr lang="et-EE" sz="2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võrdlemisi levinud nimi.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lt 4" descr="Pilt, millel on kujutatud punane, väljas, sport&#10;&#10;Kirjeldus on genereeritud automaatselt">
            <a:extLst>
              <a:ext uri="{FF2B5EF4-FFF2-40B4-BE49-F238E27FC236}">
                <a16:creationId xmlns:a16="http://schemas.microsoft.com/office/drawing/2014/main" id="{01A27B0E-B29F-4274-8806-A4E9BB4C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r="9124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5642546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1329</Words>
  <Application>Microsoft Office PowerPoint</Application>
  <PresentationFormat>Widescreen</PresentationFormat>
  <Paragraphs>103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Avenir Next LT Pro</vt:lpstr>
      <vt:lpstr>AvenirNext LT Pro Medium</vt:lpstr>
      <vt:lpstr>Times New Roman</vt:lpstr>
      <vt:lpstr>BlockprintVTI</vt:lpstr>
      <vt:lpstr>Eesti spordikilva MV 2021/22,  III etapp, paarismäng</vt:lpstr>
      <vt:lpstr>TÄNAME TOETAJAID!</vt:lpstr>
      <vt:lpstr>1. Millised riigid?</vt:lpstr>
      <vt:lpstr>2. Kes on piltidel?</vt:lpstr>
      <vt:lpstr>3. Kelle saavutused?</vt:lpstr>
      <vt:lpstr>4. Milline klubi?</vt:lpstr>
      <vt:lpstr>5. Mis on maskoti nimi?</vt:lpstr>
      <vt:lpstr>TÄNAME TOETAJAID!</vt:lpstr>
      <vt:lpstr>6. Katari olümpiavõitja, kes?</vt:lpstr>
      <vt:lpstr>7. Milline riik?</vt:lpstr>
      <vt:lpstr>8. Kui pikk jooksudistants?</vt:lpstr>
      <vt:lpstr>9. Kes, purjekonstruktor on pildil?</vt:lpstr>
      <vt:lpstr>10. Klubi eelmine nimi?</vt:lpstr>
      <vt:lpstr>TÄNAME TOETAJAID!</vt:lpstr>
      <vt:lpstr>11. Milline võistluspaik?</vt:lpstr>
      <vt:lpstr>12. Kes on pildil, keskel?</vt:lpstr>
      <vt:lpstr>13. Milline võrkpalliklubi?</vt:lpstr>
      <vt:lpstr>14. Milline koondis ja milline klubi?</vt:lpstr>
      <vt:lpstr>15. Eesti kergejõustiklane, kes?</vt:lpstr>
      <vt:lpstr>TÄNAME TOETAJAID!</vt:lpstr>
      <vt:lpstr>16. Mis vahendid?</vt:lpstr>
      <vt:lpstr>17. Pindalalt suurim, OM-medalita riik?</vt:lpstr>
      <vt:lpstr>18. Kes on pildil?</vt:lpstr>
      <vt:lpstr>19. Uus olümpiaala, milline?</vt:lpstr>
      <vt:lpstr>20. Millise linna staadion?</vt:lpstr>
      <vt:lpstr>TÄNAME TOETAJAID!</vt:lpstr>
      <vt:lpstr>21. Peaaegu nimekaimud, kes?</vt:lpstr>
      <vt:lpstr>22. Milline tenniseturniir? </vt:lpstr>
      <vt:lpstr>23. IAAFi kunagine juht, kes?</vt:lpstr>
      <vt:lpstr>24. Kahekordsed korvpalli MMi võõrustajad?</vt:lpstr>
      <vt:lpstr>25. NEBLi slogan, milline?</vt:lpstr>
      <vt:lpstr>TÄNAME TOETAJAID!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spordikilva MV 2021/22,  III etapp, paarismäng</dc:title>
  <dc:creator>Timo Tarve</dc:creator>
  <cp:lastModifiedBy>6631 Olander</cp:lastModifiedBy>
  <cp:revision>37</cp:revision>
  <dcterms:created xsi:type="dcterms:W3CDTF">2021-11-15T19:48:17Z</dcterms:created>
  <dcterms:modified xsi:type="dcterms:W3CDTF">2021-11-23T17:38:11Z</dcterms:modified>
</cp:coreProperties>
</file>