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82" r:id="rId2"/>
    <p:sldId id="283" r:id="rId3"/>
    <p:sldId id="284" r:id="rId4"/>
    <p:sldId id="285" r:id="rId5"/>
    <p:sldId id="286" r:id="rId6"/>
    <p:sldId id="315" r:id="rId7"/>
    <p:sldId id="287" r:id="rId8"/>
    <p:sldId id="288" r:id="rId9"/>
    <p:sldId id="289" r:id="rId10"/>
    <p:sldId id="290" r:id="rId11"/>
    <p:sldId id="291" r:id="rId12"/>
    <p:sldId id="316" r:id="rId13"/>
    <p:sldId id="292" r:id="rId14"/>
    <p:sldId id="293" r:id="rId15"/>
    <p:sldId id="294" r:id="rId16"/>
    <p:sldId id="295" r:id="rId17"/>
    <p:sldId id="296" r:id="rId18"/>
    <p:sldId id="317" r:id="rId19"/>
    <p:sldId id="297" r:id="rId20"/>
    <p:sldId id="298" r:id="rId21"/>
    <p:sldId id="299" r:id="rId22"/>
    <p:sldId id="300" r:id="rId23"/>
    <p:sldId id="301" r:id="rId24"/>
    <p:sldId id="318" r:id="rId25"/>
    <p:sldId id="302" r:id="rId26"/>
    <p:sldId id="303" r:id="rId27"/>
    <p:sldId id="304" r:id="rId28"/>
    <p:sldId id="305" r:id="rId29"/>
    <p:sldId id="306" r:id="rId30"/>
    <p:sldId id="307" r:id="rId31"/>
    <p:sldId id="30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6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23-Nov-21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158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23-Nov-21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103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23-Nov-21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74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23-Nov-21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844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23-Nov-21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796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23-Nov-21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042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5260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66999"/>
            <a:ext cx="5157787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183188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23-Nov-21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209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1CFF-90C9-47B3-9DA1-F2BF8D839F7E}" type="datetime1">
              <a:rPr lang="en-US" smtClean="0"/>
              <a:t>23-Nov-21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07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23-Nov-21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0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23-Nov-21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591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23-Nov-21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823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CB7E8AE-A3AC-4BB7-A5C6-F00EC697B265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4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9450"/>
            <a:ext cx="10515600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23-Nov-21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46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256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17" r:id="rId8"/>
    <p:sldLayoutId id="2147483818" r:id="rId9"/>
    <p:sldLayoutId id="2147483819" r:id="rId10"/>
    <p:sldLayoutId id="214748382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4C9708-F6A4-4956-B261-A4A2C4DFE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48400" y="0"/>
            <a:ext cx="59436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2DB257-3E16-4A3C-9E28-468282812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50"/>
            <a:ext cx="6254652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7685E6-1160-459B-8C70-301404C06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048" y="0"/>
            <a:ext cx="6251447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9DC115DE-BAFD-493F-9831-7C3971693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6992"/>
            <a:ext cx="4953000" cy="1664573"/>
          </a:xfrm>
        </p:spPr>
        <p:txBody>
          <a:bodyPr>
            <a:normAutofit/>
          </a:bodyPr>
          <a:lstStyle/>
          <a:p>
            <a:r>
              <a:rPr lang="et-EE" dirty="0"/>
              <a:t>26. Kes on pildil?</a:t>
            </a:r>
            <a:endParaRPr lang="en-US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2744EEC3-4045-446B-A63B-9DC30D378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11653"/>
            <a:ext cx="4952681" cy="3728613"/>
          </a:xfrm>
        </p:spPr>
        <p:txBody>
          <a:bodyPr>
            <a:normAutofit fontScale="92500"/>
          </a:bodyPr>
          <a:lstStyle/>
          <a:p>
            <a:r>
              <a:rPr lang="et-EE" sz="2600" dirty="0">
                <a:effectLst/>
                <a:ea typeface="Times New Roman" panose="02020603050405020304" pitchFamily="18" charset="0"/>
              </a:rPr>
              <a:t>Pildil on valitsev maailmameister nii kiirlaskumises kui ülisuurslaalomis (Super G-s) </a:t>
            </a:r>
            <a:r>
              <a:rPr lang="et-EE" sz="2600" b="1" dirty="0">
                <a:effectLst/>
                <a:ea typeface="Times New Roman" panose="02020603050405020304" pitchFamily="18" charset="0"/>
              </a:rPr>
              <a:t>kes? </a:t>
            </a:r>
          </a:p>
          <a:p>
            <a:r>
              <a:rPr lang="et-EE" sz="2600" dirty="0">
                <a:ea typeface="Times New Roman" panose="02020603050405020304" pitchFamily="18" charset="0"/>
              </a:rPr>
              <a:t>Kiirlaskumises võitis tiitli 0,01 sekundiga hõbemedalimehe ees.</a:t>
            </a:r>
            <a:endParaRPr lang="et-EE" sz="2600" dirty="0">
              <a:effectLst/>
              <a:ea typeface="Times New Roman" panose="02020603050405020304" pitchFamily="18" charset="0"/>
            </a:endParaRPr>
          </a:p>
          <a:p>
            <a:r>
              <a:rPr lang="et-EE" sz="2600" dirty="0">
                <a:effectLst/>
                <a:ea typeface="Times New Roman" panose="02020603050405020304" pitchFamily="18" charset="0"/>
              </a:rPr>
              <a:t>Võitnud ka 6 MK etappi.</a:t>
            </a:r>
            <a:endParaRPr lang="en-US" sz="2600" dirty="0"/>
          </a:p>
        </p:txBody>
      </p:sp>
      <p:pic>
        <p:nvPicPr>
          <p:cNvPr id="5" name="Pilt 4" descr="Pilt, millel on kujutatud mees, isik, väljas&#10;&#10;Kirjeldus on genereeritud automaatselt">
            <a:extLst>
              <a:ext uri="{FF2B5EF4-FFF2-40B4-BE49-F238E27FC236}">
                <a16:creationId xmlns:a16="http://schemas.microsoft.com/office/drawing/2014/main" id="{1BD8D035-6235-4A14-BD5A-834C362EFD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5" r="9554" b="-1"/>
          <a:stretch/>
        </p:blipFill>
        <p:spPr>
          <a:xfrm>
            <a:off x="6858001" y="567942"/>
            <a:ext cx="4724400" cy="571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171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297F170F-6F78-4113-9F22-1ACFBF09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20" y="365760"/>
            <a:ext cx="10774680" cy="1325563"/>
          </a:xfrm>
        </p:spPr>
        <p:txBody>
          <a:bodyPr>
            <a:normAutofit fontScale="90000"/>
          </a:bodyPr>
          <a:lstStyle/>
          <a:p>
            <a:r>
              <a:rPr lang="et-EE" dirty="0"/>
              <a:t>34. Millise spordiala Eesti MV medalikolmikud?</a:t>
            </a:r>
            <a:endParaRPr lang="en-US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E4A7A8C9-B85F-43C9-A844-37694E3DA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z="2400" dirty="0">
                <a:effectLst/>
                <a:ea typeface="Times New Roman" panose="02020603050405020304" pitchFamily="18" charset="0"/>
              </a:rPr>
              <a:t>1971: 1. Mart </a:t>
            </a:r>
            <a:r>
              <a:rPr lang="et-EE" sz="2400" dirty="0" err="1">
                <a:effectLst/>
                <a:ea typeface="Times New Roman" panose="02020603050405020304" pitchFamily="18" charset="0"/>
              </a:rPr>
              <a:t>Kalder</a:t>
            </a:r>
            <a:r>
              <a:rPr lang="et-EE" sz="2400" dirty="0">
                <a:effectLst/>
                <a:ea typeface="Times New Roman" panose="02020603050405020304" pitchFamily="18" charset="0"/>
              </a:rPr>
              <a:t> 2. Maido Keskküla 3. Lembit Rootsi</a:t>
            </a:r>
          </a:p>
          <a:p>
            <a:r>
              <a:rPr lang="et-EE" sz="2400" dirty="0">
                <a:effectLst/>
                <a:ea typeface="Times New Roman" panose="02020603050405020304" pitchFamily="18" charset="0"/>
              </a:rPr>
              <a:t>1981: 1. Rene </a:t>
            </a:r>
            <a:r>
              <a:rPr lang="et-EE" sz="2400" dirty="0" err="1">
                <a:effectLst/>
                <a:ea typeface="Times New Roman" panose="02020603050405020304" pitchFamily="18" charset="0"/>
              </a:rPr>
              <a:t>Meimer</a:t>
            </a:r>
            <a:r>
              <a:rPr lang="et-EE" sz="2400" dirty="0">
                <a:effectLst/>
                <a:ea typeface="Times New Roman" panose="02020603050405020304" pitchFamily="18" charset="0"/>
              </a:rPr>
              <a:t> 2. Ants </a:t>
            </a:r>
            <a:r>
              <a:rPr lang="et-EE" sz="2400" dirty="0" err="1">
                <a:effectLst/>
                <a:ea typeface="Times New Roman" panose="02020603050405020304" pitchFamily="18" charset="0"/>
              </a:rPr>
              <a:t>Palmar</a:t>
            </a:r>
            <a:r>
              <a:rPr lang="et-EE" sz="2400" dirty="0">
                <a:effectLst/>
                <a:ea typeface="Times New Roman" panose="02020603050405020304" pitchFamily="18" charset="0"/>
              </a:rPr>
              <a:t> 3. Teet </a:t>
            </a:r>
            <a:r>
              <a:rPr lang="et-EE" sz="2400" dirty="0" err="1">
                <a:effectLst/>
                <a:ea typeface="Times New Roman" panose="02020603050405020304" pitchFamily="18" charset="0"/>
              </a:rPr>
              <a:t>Rinaldo</a:t>
            </a:r>
            <a:endParaRPr lang="et-EE" sz="2400" dirty="0">
              <a:ea typeface="Times New Roman" panose="02020603050405020304" pitchFamily="18" charset="0"/>
            </a:endParaRPr>
          </a:p>
          <a:p>
            <a:r>
              <a:rPr lang="et-EE" sz="2400" dirty="0">
                <a:effectLst/>
                <a:ea typeface="Times New Roman" panose="02020603050405020304" pitchFamily="18" charset="0"/>
              </a:rPr>
              <a:t>1991: 1. Kaupo </a:t>
            </a:r>
            <a:r>
              <a:rPr lang="et-EE" sz="2400" dirty="0" err="1">
                <a:effectLst/>
                <a:ea typeface="Times New Roman" panose="02020603050405020304" pitchFamily="18" charset="0"/>
              </a:rPr>
              <a:t>Sabre</a:t>
            </a:r>
            <a:r>
              <a:rPr lang="et-EE" sz="2400" dirty="0">
                <a:effectLst/>
                <a:ea typeface="Times New Roman" panose="02020603050405020304" pitchFamily="18" charset="0"/>
              </a:rPr>
              <a:t> 2. Vello </a:t>
            </a:r>
            <a:r>
              <a:rPr lang="et-EE" sz="2400" dirty="0" err="1">
                <a:effectLst/>
                <a:ea typeface="Times New Roman" panose="02020603050405020304" pitchFamily="18" charset="0"/>
              </a:rPr>
              <a:t>Misler</a:t>
            </a:r>
            <a:r>
              <a:rPr lang="et-EE" sz="2400" dirty="0">
                <a:effectLst/>
                <a:ea typeface="Times New Roman" panose="02020603050405020304" pitchFamily="18" charset="0"/>
              </a:rPr>
              <a:t> 3. Mati Räni</a:t>
            </a:r>
          </a:p>
          <a:p>
            <a:r>
              <a:rPr lang="et-EE" sz="2400" dirty="0">
                <a:effectLst/>
                <a:ea typeface="Times New Roman" panose="02020603050405020304" pitchFamily="18" charset="0"/>
              </a:rPr>
              <a:t>2001: 1. Kaupo </a:t>
            </a:r>
            <a:r>
              <a:rPr lang="et-EE" sz="2400" dirty="0" err="1">
                <a:effectLst/>
                <a:ea typeface="Times New Roman" panose="02020603050405020304" pitchFamily="18" charset="0"/>
              </a:rPr>
              <a:t>Sabre</a:t>
            </a:r>
            <a:r>
              <a:rPr lang="et-EE" sz="2400" dirty="0">
                <a:effectLst/>
                <a:ea typeface="Times New Roman" panose="02020603050405020304" pitchFamily="18" charset="0"/>
              </a:rPr>
              <a:t> 2. Aleksandr </a:t>
            </a:r>
            <a:r>
              <a:rPr lang="et-EE" sz="2400" dirty="0" err="1">
                <a:effectLst/>
                <a:ea typeface="Times New Roman" panose="02020603050405020304" pitchFamily="18" charset="0"/>
              </a:rPr>
              <a:t>Netšajev</a:t>
            </a:r>
            <a:r>
              <a:rPr lang="et-EE" sz="2400" dirty="0">
                <a:effectLst/>
                <a:ea typeface="Times New Roman" panose="02020603050405020304" pitchFamily="18" charset="0"/>
              </a:rPr>
              <a:t> 3. Peeter Toom</a:t>
            </a:r>
          </a:p>
          <a:p>
            <a:r>
              <a:rPr lang="et-EE" sz="2400" dirty="0">
                <a:effectLst/>
                <a:ea typeface="Times New Roman" panose="02020603050405020304" pitchFamily="18" charset="0"/>
              </a:rPr>
              <a:t>2011: 1. Kaupo </a:t>
            </a:r>
            <a:r>
              <a:rPr lang="et-EE" sz="2400" dirty="0" err="1">
                <a:effectLst/>
                <a:ea typeface="Times New Roman" panose="02020603050405020304" pitchFamily="18" charset="0"/>
              </a:rPr>
              <a:t>Sasmin</a:t>
            </a:r>
            <a:r>
              <a:rPr lang="et-EE" sz="2400" dirty="0">
                <a:effectLst/>
                <a:ea typeface="Times New Roman" panose="02020603050405020304" pitchFamily="18" charset="0"/>
              </a:rPr>
              <a:t> 2. Andrus Lein 3. Sander Jürs</a:t>
            </a:r>
          </a:p>
          <a:p>
            <a:endParaRPr lang="et-EE" sz="2400" dirty="0">
              <a:ea typeface="Times New Roman" panose="02020603050405020304" pitchFamily="18" charset="0"/>
            </a:endParaRPr>
          </a:p>
          <a:p>
            <a:r>
              <a:rPr lang="et-EE" sz="2400" dirty="0">
                <a:effectLst/>
                <a:ea typeface="Times New Roman" panose="02020603050405020304" pitchFamily="18" charset="0"/>
              </a:rPr>
              <a:t>Nimetage distsipliini täpsusega!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52257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A8C81AE-8F0D-49F3-9FB4-334B0DCDF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530FB2CD-25AE-4A03-9FBD-C730BC8F8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040" y="538192"/>
            <a:ext cx="5334000" cy="1260417"/>
          </a:xfrm>
        </p:spPr>
        <p:txBody>
          <a:bodyPr>
            <a:normAutofit fontScale="90000"/>
          </a:bodyPr>
          <a:lstStyle/>
          <a:p>
            <a:r>
              <a:rPr lang="et-EE" dirty="0">
                <a:solidFill>
                  <a:schemeClr val="tx2"/>
                </a:solidFill>
              </a:rPr>
              <a:t>35. Millise riigi, milline rekord?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CD9386BC-2399-4AF6-A35D-594F96C45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40560"/>
            <a:ext cx="5784086" cy="377628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t-EE" sz="2200" kern="150" dirty="0">
                <a:solidFill>
                  <a:schemeClr val="tx2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Pildil on maailma vanima kehtiva rahvusrekordi omanik kergejõustikus. Püstitamise hetkel</a:t>
            </a:r>
            <a:r>
              <a:rPr lang="et-EE" sz="2200" kern="150" dirty="0">
                <a:solidFill>
                  <a:schemeClr val="tx2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t-EE" sz="2200" kern="150" dirty="0">
                <a:solidFill>
                  <a:schemeClr val="tx2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(9.09.1928) oli see ka maailmarekordiks. </a:t>
            </a:r>
          </a:p>
          <a:p>
            <a:pPr>
              <a:lnSpc>
                <a:spcPct val="100000"/>
              </a:lnSpc>
            </a:pPr>
            <a:r>
              <a:rPr lang="et-EE" sz="2200" kern="150" dirty="0">
                <a:solidFill>
                  <a:schemeClr val="tx2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Selle tulemusega oleks võidetud kuld kõikidel </a:t>
            </a:r>
            <a:r>
              <a:rPr lang="et-EE" sz="2200" kern="150" dirty="0" err="1">
                <a:solidFill>
                  <a:schemeClr val="tx2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senipeetud</a:t>
            </a:r>
            <a:r>
              <a:rPr lang="et-EE" sz="2200" kern="150" dirty="0">
                <a:solidFill>
                  <a:schemeClr val="tx2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 Eesti meistrivõistlustel, ka ENSV omadel. Kehtivale Eesti rekordile jääb see tulemus alla. </a:t>
            </a:r>
          </a:p>
          <a:p>
            <a:pPr>
              <a:lnSpc>
                <a:spcPct val="100000"/>
              </a:lnSpc>
            </a:pPr>
            <a:r>
              <a:rPr lang="et-EE" sz="2200" kern="150" dirty="0">
                <a:solidFill>
                  <a:schemeClr val="tx2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Veidi enne rekordi püstitamist võitis küsitav olümpialt hõbemedali. </a:t>
            </a:r>
          </a:p>
          <a:p>
            <a:pPr>
              <a:lnSpc>
                <a:spcPct val="100000"/>
              </a:lnSpc>
            </a:pPr>
            <a:r>
              <a:rPr lang="et-EE" sz="2200" b="1" kern="150" dirty="0">
                <a:solidFill>
                  <a:schemeClr val="tx2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Millise riigi, millise spordiala rahvusrekord?</a:t>
            </a:r>
            <a:endParaRPr lang="en-US" sz="2200" b="1" kern="150" dirty="0">
              <a:solidFill>
                <a:schemeClr val="tx2"/>
              </a:solidFill>
              <a:effectLst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174AE6-83F4-4EF2-8F3A-E34B1822DB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800" y="0"/>
            <a:ext cx="6172199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C30E035-0509-409C-B71F-0650ACB14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019800" y="0"/>
            <a:ext cx="6172198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lt 4" descr="Pilt, millel on kujutatud isik, väljas, seisab&#10;&#10;Kirjeldus on genereeritud automaatselt">
            <a:extLst>
              <a:ext uri="{FF2B5EF4-FFF2-40B4-BE49-F238E27FC236}">
                <a16:creationId xmlns:a16="http://schemas.microsoft.com/office/drawing/2014/main" id="{83F0655B-48FD-464B-BE22-4F899750BB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70"/>
          <a:stretch/>
        </p:blipFill>
        <p:spPr>
          <a:xfrm>
            <a:off x="6508749" y="862806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20825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F4B7B987-FA6E-47EA-AD74-C5B253BAB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12" y="533399"/>
            <a:ext cx="5825871" cy="71769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  <a:highlight>
                  <a:srgbClr val="FF0000"/>
                </a:highlight>
              </a:rPr>
              <a:t>TÄNAME TOETAJAID!</a:t>
            </a:r>
          </a:p>
        </p:txBody>
      </p:sp>
      <p:pic>
        <p:nvPicPr>
          <p:cNvPr id="6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19211CBB-23C1-4130-B2BA-565B442D3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73273" y="739115"/>
            <a:ext cx="2601283" cy="2601283"/>
          </a:xfrm>
          <a:prstGeom prst="rect">
            <a:avLst/>
          </a:prstGeom>
          <a:noFill/>
        </p:spPr>
      </p:pic>
      <p:pic>
        <p:nvPicPr>
          <p:cNvPr id="4" name="Picture 1" descr="Raamatud, mida iga koolilaps ja noor sellel suvel lugeda võiks - DD  juhtimisportaali lugude arhiiv">
            <a:extLst>
              <a:ext uri="{FF2B5EF4-FFF2-40B4-BE49-F238E27FC236}">
                <a16:creationId xmlns:a16="http://schemas.microsoft.com/office/drawing/2014/main" id="{12DD3E5B-B145-4DA4-BF45-1E1C9AB59E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78954" y="1329641"/>
            <a:ext cx="2798479" cy="1420228"/>
          </a:xfrm>
          <a:prstGeom prst="rect">
            <a:avLst/>
          </a:prstGeom>
          <a:noFill/>
        </p:spPr>
      </p:pic>
      <p:pic>
        <p:nvPicPr>
          <p:cNvPr id="7" name="Picture 4" descr="Logo&#10;&#10;Description automatically generated">
            <a:extLst>
              <a:ext uri="{FF2B5EF4-FFF2-40B4-BE49-F238E27FC236}">
                <a16:creationId xmlns:a16="http://schemas.microsoft.com/office/drawing/2014/main" id="{00463224-412A-45D5-BFE7-62E65CC022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8983" y="4260003"/>
            <a:ext cx="2798479" cy="1136881"/>
          </a:xfrm>
          <a:prstGeom prst="rect">
            <a:avLst/>
          </a:prstGeom>
          <a:noFill/>
        </p:spPr>
      </p:pic>
      <p:pic>
        <p:nvPicPr>
          <p:cNvPr id="5" name="Picture 2" descr="Logo&#10;&#10;Description automatically generated">
            <a:extLst>
              <a:ext uri="{FF2B5EF4-FFF2-40B4-BE49-F238E27FC236}">
                <a16:creationId xmlns:a16="http://schemas.microsoft.com/office/drawing/2014/main" id="{C254415F-EFFE-48C5-BD7C-0FF434C3CE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73262" y="4566085"/>
            <a:ext cx="2798479" cy="524714"/>
          </a:xfrm>
          <a:prstGeom prst="rect">
            <a:avLst/>
          </a:prstGeom>
          <a:noFill/>
        </p:spPr>
      </p:pic>
      <p:pic>
        <p:nvPicPr>
          <p:cNvPr id="11" name="Pilt 10">
            <a:extLst>
              <a:ext uri="{FF2B5EF4-FFF2-40B4-BE49-F238E27FC236}">
                <a16:creationId xmlns:a16="http://schemas.microsoft.com/office/drawing/2014/main" id="{533B3DEF-6DC3-4C34-8F09-3EF3A07F10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476" y="3854572"/>
            <a:ext cx="2937738" cy="154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745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2DB257-3E16-4A3C-9E28-468282812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0"/>
            <a:ext cx="5989027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87685E6-1160-459B-8C70-301404C06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48" y="0"/>
            <a:ext cx="5989019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94C9708-F6A4-4956-B261-A4A2C4DFE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48400" y="0"/>
            <a:ext cx="59436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545BA1B4-0739-4A1F-8DD8-A8693DCC0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1827" y="515058"/>
            <a:ext cx="4953000" cy="910445"/>
          </a:xfrm>
        </p:spPr>
        <p:txBody>
          <a:bodyPr>
            <a:normAutofit/>
          </a:bodyPr>
          <a:lstStyle/>
          <a:p>
            <a:r>
              <a:rPr lang="et-EE" dirty="0">
                <a:solidFill>
                  <a:schemeClr val="tx2"/>
                </a:solidFill>
              </a:rPr>
              <a:t>36. Kes on pildil?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5" name="Pilt 4" descr="Pilt, millel on kujutatud isik, mees, ülikond, kannab&#10;&#10;Kirjeldus on genereeritud automaatselt">
            <a:extLst>
              <a:ext uri="{FF2B5EF4-FFF2-40B4-BE49-F238E27FC236}">
                <a16:creationId xmlns:a16="http://schemas.microsoft.com/office/drawing/2014/main" id="{886ADD17-6574-4F27-9BC3-C5D83288A2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52" y="1109972"/>
            <a:ext cx="4724400" cy="4724400"/>
          </a:xfrm>
          <a:prstGeom prst="rect">
            <a:avLst/>
          </a:prstGeom>
        </p:spPr>
      </p:pic>
      <p:sp>
        <p:nvSpPr>
          <p:cNvPr id="3" name="Sisu kohatäide 2">
            <a:extLst>
              <a:ext uri="{FF2B5EF4-FFF2-40B4-BE49-F238E27FC236}">
                <a16:creationId xmlns:a16="http://schemas.microsoft.com/office/drawing/2014/main" id="{844DC363-ADC5-4E93-A825-5530D687D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0772" y="1940561"/>
            <a:ext cx="5215110" cy="4199706"/>
          </a:xfrm>
        </p:spPr>
        <p:txBody>
          <a:bodyPr>
            <a:normAutofit/>
          </a:bodyPr>
          <a:lstStyle/>
          <a:p>
            <a:r>
              <a:rPr lang="et-EE" sz="2400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Pildil on mitmekülgne mees, juhtinud kolme aastakümne jooksul tegevjuhina Eesti Laskesuusatamise liitu, Eesti Suusaliidu murdmaasuusaosakonda, Eesti Maadlusliitu ja Eesti Karateföderatsiooni. </a:t>
            </a:r>
            <a:r>
              <a:rPr lang="et-EE" sz="2400" b="1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Kes?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254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94C9708-F6A4-4956-B261-A4A2C4DFE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48400" y="0"/>
            <a:ext cx="59436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2DB257-3E16-4A3C-9E28-468282812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50"/>
            <a:ext cx="6254652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87685E6-1160-459B-8C70-301404C06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048" y="0"/>
            <a:ext cx="6251447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16C33CA9-3513-4E73-B4C9-17B864574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6080"/>
            <a:ext cx="4953000" cy="1012045"/>
          </a:xfrm>
        </p:spPr>
        <p:txBody>
          <a:bodyPr>
            <a:normAutofit/>
          </a:bodyPr>
          <a:lstStyle/>
          <a:p>
            <a:r>
              <a:rPr lang="et-EE" dirty="0"/>
              <a:t>37. Milline ala?</a:t>
            </a:r>
            <a:endParaRPr lang="en-US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5F56BE9F-1A6F-4E65-887C-E1C63A5E3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168" y="1784205"/>
            <a:ext cx="5406832" cy="4768995"/>
          </a:xfrm>
        </p:spPr>
        <p:txBody>
          <a:bodyPr>
            <a:noAutofit/>
          </a:bodyPr>
          <a:lstStyle/>
          <a:p>
            <a:r>
              <a:rPr lang="et-EE" sz="2400" kern="150" dirty="0" err="1">
                <a:effectLst/>
                <a:ea typeface="SimSun" panose="02010600030101010101" pitchFamily="2" charset="-122"/>
                <a:cs typeface="Arial" panose="020B0604020202020204" pitchFamily="34" charset="0"/>
              </a:rPr>
              <a:t>Howard</a:t>
            </a:r>
            <a:r>
              <a:rPr lang="et-EE" sz="2400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t-EE" sz="2400" kern="150" dirty="0" err="1">
                <a:effectLst/>
                <a:ea typeface="SimSun" panose="02010600030101010101" pitchFamily="2" charset="-122"/>
                <a:cs typeface="Arial" panose="020B0604020202020204" pitchFamily="34" charset="0"/>
              </a:rPr>
              <a:t>Garns</a:t>
            </a:r>
            <a:r>
              <a:rPr lang="et-EE" sz="2400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 (1905-1989, arhitekt, pildil) esitles oma leiutist 1979 aastal. </a:t>
            </a:r>
          </a:p>
          <a:p>
            <a:r>
              <a:rPr lang="et-EE" sz="2400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Jaapanlased avastasid selle endi jaoks 1984, üle maailma levis see 2005, sealhulgas ka meile. </a:t>
            </a:r>
          </a:p>
          <a:p>
            <a:r>
              <a:rPr lang="et-EE" sz="2400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Tiit Vunk on kroonitud korra</a:t>
            </a:r>
            <a:r>
              <a:rPr lang="et-EE" sz="2400" kern="150" dirty="0"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t-EE" sz="2400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maailmameistriks ning veel mitmel korral jõudnud esikolmikusse. </a:t>
            </a:r>
            <a:endParaRPr lang="en-US" sz="2400" kern="150" dirty="0">
              <a:effectLst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4" name="graphics3">
            <a:extLst>
              <a:ext uri="{FF2B5EF4-FFF2-40B4-BE49-F238E27FC236}">
                <a16:creationId xmlns:a16="http://schemas.microsoft.com/office/drawing/2014/main" id="{9C3AB438-0FE2-4E17-867D-F361D6FE535E}"/>
              </a:ext>
            </a:extLst>
          </p:cNvPr>
          <p:cNvPicPr/>
          <p:nvPr/>
        </p:nvPicPr>
        <p:blipFill rotWithShape="1">
          <a:blip r:embed="rId3"/>
          <a:srcRect t="3348" r="1" b="14973"/>
          <a:stretch/>
        </p:blipFill>
        <p:spPr>
          <a:xfrm>
            <a:off x="6858001" y="567942"/>
            <a:ext cx="4724400" cy="571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156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1">
            <a:extLst>
              <a:ext uri="{FF2B5EF4-FFF2-40B4-BE49-F238E27FC236}">
                <a16:creationId xmlns:a16="http://schemas.microsoft.com/office/drawing/2014/main" id="{A4FB2F27-3F7D-440E-A905-86607A926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AF678C14-A033-4139-BCA9-8382B0396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22" name="Picture 15">
            <a:extLst>
              <a:ext uri="{FF2B5EF4-FFF2-40B4-BE49-F238E27FC236}">
                <a16:creationId xmlns:a16="http://schemas.microsoft.com/office/drawing/2014/main" id="{18CBEC9D-9F9B-4383-B986-DE5B184A9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0" t="44401"/>
          <a:stretch/>
        </p:blipFill>
        <p:spPr>
          <a:xfrm>
            <a:off x="-3048" y="-1"/>
            <a:ext cx="1146048" cy="1070909"/>
          </a:xfrm>
          <a:prstGeom prst="rect">
            <a:avLst/>
          </a:prstGeom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8A5C4D15-138B-45BC-A670-4A4C3CA31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" y="938863"/>
            <a:ext cx="7931664" cy="813435"/>
          </a:xfrm>
        </p:spPr>
        <p:txBody>
          <a:bodyPr>
            <a:normAutofit/>
          </a:bodyPr>
          <a:lstStyle/>
          <a:p>
            <a:r>
              <a:rPr lang="et-EE" dirty="0">
                <a:solidFill>
                  <a:schemeClr val="tx2"/>
                </a:solidFill>
              </a:rPr>
              <a:t>38. Millise nimega võistlus?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5" name="Pilt 4">
            <a:extLst>
              <a:ext uri="{FF2B5EF4-FFF2-40B4-BE49-F238E27FC236}">
                <a16:creationId xmlns:a16="http://schemas.microsoft.com/office/drawing/2014/main" id="{3E92891D-709F-4A3A-9E2A-7038A2BBF4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552" y="466015"/>
            <a:ext cx="3088887" cy="3088887"/>
          </a:xfrm>
          <a:prstGeom prst="rect">
            <a:avLst/>
          </a:prstGeom>
        </p:spPr>
      </p:pic>
      <p:sp>
        <p:nvSpPr>
          <p:cNvPr id="3" name="Sisu kohatäide 2">
            <a:extLst>
              <a:ext uri="{FF2B5EF4-FFF2-40B4-BE49-F238E27FC236}">
                <a16:creationId xmlns:a16="http://schemas.microsoft.com/office/drawing/2014/main" id="{E4921427-BDDD-47F9-9358-29C298FC5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120" y="2001124"/>
            <a:ext cx="5915919" cy="401349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t-EE" sz="2400" dirty="0">
                <a:solidFill>
                  <a:schemeClr val="tx2"/>
                </a:solidFill>
              </a:rPr>
              <a:t>NSVL tuntuim, üleliidulise mastaabiga krossijooksu võistlus, mille finaali korraldamine oli igale NSVL vabariigile auasi. </a:t>
            </a:r>
          </a:p>
          <a:p>
            <a:pPr>
              <a:lnSpc>
                <a:spcPct val="100000"/>
              </a:lnSpc>
            </a:pPr>
            <a:r>
              <a:rPr lang="et-EE" sz="2400" dirty="0">
                <a:solidFill>
                  <a:schemeClr val="tx2"/>
                </a:solidFill>
              </a:rPr>
              <a:t>Eelvõistlustest võttis osa 16 miljonit osalejat, finaali pääses vaid igast vanuseklassist mõnikümmend.</a:t>
            </a:r>
          </a:p>
          <a:p>
            <a:pPr>
              <a:lnSpc>
                <a:spcPct val="100000"/>
              </a:lnSpc>
            </a:pPr>
            <a:r>
              <a:rPr lang="et-EE" sz="2400" dirty="0">
                <a:solidFill>
                  <a:schemeClr val="tx2"/>
                </a:solidFill>
              </a:rPr>
              <a:t>Tallinnas toimus võistlus 1983. aastal. Eesti parimana sai Enn Sellik 13. koha.</a:t>
            </a:r>
          </a:p>
          <a:p>
            <a:pPr>
              <a:lnSpc>
                <a:spcPct val="100000"/>
              </a:lnSpc>
            </a:pPr>
            <a:r>
              <a:rPr lang="et-EE" sz="2400" dirty="0">
                <a:solidFill>
                  <a:schemeClr val="tx2"/>
                </a:solidFill>
              </a:rPr>
              <a:t>Kandis ühe NSVL üleriigilise ajalehe nimetust.</a:t>
            </a:r>
          </a:p>
        </p:txBody>
      </p:sp>
      <p:pic>
        <p:nvPicPr>
          <p:cNvPr id="7" name="Pilt 6" descr="Pilt, millel on kujutatud tekst, karp, kast, pildiraam&#10;&#10;Kirjeldus on genereeritud automaatselt">
            <a:extLst>
              <a:ext uri="{FF2B5EF4-FFF2-40B4-BE49-F238E27FC236}">
                <a16:creationId xmlns:a16="http://schemas.microsoft.com/office/drawing/2014/main" id="{15F4766F-FC25-4C08-A313-711A00D1EB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805" y="3419452"/>
            <a:ext cx="5724537" cy="3062627"/>
          </a:xfrm>
          <a:prstGeom prst="rect">
            <a:avLst/>
          </a:prstGeom>
        </p:spPr>
      </p:pic>
      <p:pic>
        <p:nvPicPr>
          <p:cNvPr id="23" name="Picture 17">
            <a:extLst>
              <a:ext uri="{FF2B5EF4-FFF2-40B4-BE49-F238E27FC236}">
                <a16:creationId xmlns:a16="http://schemas.microsoft.com/office/drawing/2014/main" id="{AFE52FC7-B3EF-46A4-B8CE-292164EC9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64"/>
          <a:stretch/>
        </p:blipFill>
        <p:spPr>
          <a:xfrm>
            <a:off x="11527047" y="3144779"/>
            <a:ext cx="661905" cy="254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118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2DB257-3E16-4A3C-9E28-468282812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0"/>
            <a:ext cx="5989027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87685E6-1160-459B-8C70-301404C06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48" y="0"/>
            <a:ext cx="5989019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94C9708-F6A4-4956-B261-A4A2C4DFE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48400" y="0"/>
            <a:ext cx="59436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9B3188F6-730F-4681-98B1-0F1812680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0961" y="447781"/>
            <a:ext cx="4953000" cy="758045"/>
          </a:xfrm>
        </p:spPr>
        <p:txBody>
          <a:bodyPr>
            <a:normAutofit fontScale="90000"/>
          </a:bodyPr>
          <a:lstStyle/>
          <a:p>
            <a:r>
              <a:rPr lang="et-EE" dirty="0">
                <a:solidFill>
                  <a:schemeClr val="tx2"/>
                </a:solidFill>
              </a:rPr>
              <a:t>39. Kes on pildil?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graphics10">
            <a:extLst>
              <a:ext uri="{FF2B5EF4-FFF2-40B4-BE49-F238E27FC236}">
                <a16:creationId xmlns:a16="http://schemas.microsoft.com/office/drawing/2014/main" id="{D7730312-6BE8-4FCE-A448-6111237A511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160794" y="613741"/>
            <a:ext cx="3615915" cy="5716862"/>
          </a:xfrm>
          <a:prstGeom prst="rect">
            <a:avLst/>
          </a:prstGeom>
          <a:noFill/>
        </p:spPr>
      </p:pic>
      <p:sp>
        <p:nvSpPr>
          <p:cNvPr id="3" name="Sisu kohatäide 2">
            <a:extLst>
              <a:ext uri="{FF2B5EF4-FFF2-40B4-BE49-F238E27FC236}">
                <a16:creationId xmlns:a16="http://schemas.microsoft.com/office/drawing/2014/main" id="{4669178C-8D7D-4445-B261-D8F342B04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3859" y="1355013"/>
            <a:ext cx="4952681" cy="3728613"/>
          </a:xfrm>
        </p:spPr>
        <p:txBody>
          <a:bodyPr>
            <a:noAutofit/>
          </a:bodyPr>
          <a:lstStyle/>
          <a:p>
            <a:r>
              <a:rPr lang="et-EE" sz="2400" kern="150" dirty="0">
                <a:solidFill>
                  <a:schemeClr val="tx2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 Suusatamise </a:t>
            </a:r>
            <a:r>
              <a:rPr lang="et-EE" sz="2400" kern="150" dirty="0" err="1">
                <a:solidFill>
                  <a:schemeClr val="tx2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skiathlomi</a:t>
            </a:r>
            <a:r>
              <a:rPr lang="et-EE" sz="2400" kern="150" dirty="0">
                <a:solidFill>
                  <a:schemeClr val="tx2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 väljamõtleja ja </a:t>
            </a:r>
            <a:r>
              <a:rPr lang="et-EE" sz="2400" kern="150" dirty="0" err="1">
                <a:solidFill>
                  <a:schemeClr val="tx2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ellukutsuja</a:t>
            </a:r>
            <a:r>
              <a:rPr lang="et-EE" sz="2400" kern="150" dirty="0">
                <a:solidFill>
                  <a:schemeClr val="tx2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. </a:t>
            </a:r>
          </a:p>
          <a:p>
            <a:r>
              <a:rPr lang="et-EE" sz="2400" kern="150" dirty="0">
                <a:solidFill>
                  <a:schemeClr val="tx2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Esimene proovivõistlus toimus 2000 a.</a:t>
            </a:r>
            <a:r>
              <a:rPr lang="et-EE" sz="2400" kern="150" dirty="0">
                <a:solidFill>
                  <a:schemeClr val="tx2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t-EE" sz="2400" kern="150" dirty="0">
                <a:solidFill>
                  <a:schemeClr val="tx2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tema kodukohas </a:t>
            </a:r>
            <a:r>
              <a:rPr lang="et-EE" sz="2400" kern="150" dirty="0" err="1">
                <a:solidFill>
                  <a:schemeClr val="tx2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Schonachis</a:t>
            </a:r>
            <a:r>
              <a:rPr lang="et-EE" sz="2400" kern="150" dirty="0">
                <a:solidFill>
                  <a:schemeClr val="tx2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. </a:t>
            </a:r>
          </a:p>
          <a:p>
            <a:r>
              <a:rPr lang="et-EE" sz="2400" kern="150" dirty="0">
                <a:solidFill>
                  <a:schemeClr val="tx2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Tulnud 18 korda oma riigi meistriks. 1976 Innsbrucki taliolümpial tegi kaasa kogu võistlusprogrammi, parimaks jäi seitsmes koht 15 </a:t>
            </a:r>
            <a:r>
              <a:rPr lang="et-EE" sz="2400" kern="150" dirty="0" err="1">
                <a:solidFill>
                  <a:schemeClr val="tx2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km-s</a:t>
            </a:r>
            <a:r>
              <a:rPr lang="et-EE" sz="2400" kern="150" dirty="0">
                <a:solidFill>
                  <a:schemeClr val="tx2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. </a:t>
            </a:r>
            <a:endParaRPr lang="en-US" sz="2400" kern="150" dirty="0">
              <a:solidFill>
                <a:schemeClr val="tx2"/>
              </a:solidFill>
              <a:effectLst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47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A8C81AE-8F0D-49F3-9FB4-334B0DCDF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4EE7E8DE-5563-44D4-A277-02F126CEE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" y="217357"/>
            <a:ext cx="5984240" cy="1290897"/>
          </a:xfrm>
        </p:spPr>
        <p:txBody>
          <a:bodyPr>
            <a:normAutofit fontScale="90000"/>
          </a:bodyPr>
          <a:lstStyle/>
          <a:p>
            <a:r>
              <a:rPr lang="et-EE" dirty="0">
                <a:solidFill>
                  <a:schemeClr val="tx2"/>
                </a:solidFill>
              </a:rPr>
              <a:t>40. Millisel spordialal?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79CF3F2E-ADEB-48FC-9DE4-7C48D7B45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720" y="1818640"/>
            <a:ext cx="5593606" cy="291268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t-EE" sz="2400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Olümpiamängude edukaim Aafrika riik on olnud Keenia, kes võitnud kokku 113 medalit, millest 106 on tulnud kergejõustikus. </a:t>
            </a:r>
          </a:p>
          <a:p>
            <a:pPr>
              <a:lnSpc>
                <a:spcPct val="100000"/>
              </a:lnSpc>
            </a:pPr>
            <a:r>
              <a:rPr lang="et-EE" sz="2400" b="1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Milliselt spordialalt on võidetud ülejäänud seitse (1-1-5) medalit?</a:t>
            </a:r>
            <a:r>
              <a:rPr lang="et-EE" sz="2400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t-EE" sz="2400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Ainus Keenia olümpiavõitja sel alal on Robert </a:t>
            </a:r>
            <a:r>
              <a:rPr lang="et-EE" sz="2400" dirty="0" err="1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Wangila</a:t>
            </a:r>
            <a:r>
              <a:rPr lang="et-EE" sz="2400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 (pildil) 1988. aasta OM-il </a:t>
            </a:r>
            <a:r>
              <a:rPr lang="et-EE" sz="2400" dirty="0" err="1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Seoulis</a:t>
            </a:r>
            <a:r>
              <a:rPr lang="et-EE" sz="2400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.</a:t>
            </a:r>
            <a:br>
              <a:rPr lang="et-EE" sz="2400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</a:b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174AE6-83F4-4EF2-8F3A-E34B1822DB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800" y="0"/>
            <a:ext cx="6172199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C30E035-0509-409C-B71F-0650ACB14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019800" y="0"/>
            <a:ext cx="6172198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lt 4" descr="Pilt, millel on kujutatud isik, sport, käsi&#10;&#10;Kirjeldus on genereeritud automaatselt">
            <a:extLst>
              <a:ext uri="{FF2B5EF4-FFF2-40B4-BE49-F238E27FC236}">
                <a16:creationId xmlns:a16="http://schemas.microsoft.com/office/drawing/2014/main" id="{423F6F31-BC8A-43FA-8A8A-BA5BE0311A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9" r="14501"/>
          <a:stretch/>
        </p:blipFill>
        <p:spPr>
          <a:xfrm>
            <a:off x="6508749" y="862806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75229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F4B7B987-FA6E-47EA-AD74-C5B253BAB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12" y="533399"/>
            <a:ext cx="5825871" cy="71769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  <a:highlight>
                  <a:srgbClr val="FF0000"/>
                </a:highlight>
              </a:rPr>
              <a:t>TÄNAME TOETAJAID!</a:t>
            </a:r>
          </a:p>
        </p:txBody>
      </p:sp>
      <p:pic>
        <p:nvPicPr>
          <p:cNvPr id="6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19211CBB-23C1-4130-B2BA-565B442D3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73273" y="739115"/>
            <a:ext cx="2601283" cy="2601283"/>
          </a:xfrm>
          <a:prstGeom prst="rect">
            <a:avLst/>
          </a:prstGeom>
          <a:noFill/>
        </p:spPr>
      </p:pic>
      <p:pic>
        <p:nvPicPr>
          <p:cNvPr id="4" name="Picture 1" descr="Raamatud, mida iga koolilaps ja noor sellel suvel lugeda võiks - DD  juhtimisportaali lugude arhiiv">
            <a:extLst>
              <a:ext uri="{FF2B5EF4-FFF2-40B4-BE49-F238E27FC236}">
                <a16:creationId xmlns:a16="http://schemas.microsoft.com/office/drawing/2014/main" id="{12DD3E5B-B145-4DA4-BF45-1E1C9AB59E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78954" y="1329641"/>
            <a:ext cx="2798479" cy="1420228"/>
          </a:xfrm>
          <a:prstGeom prst="rect">
            <a:avLst/>
          </a:prstGeom>
          <a:noFill/>
        </p:spPr>
      </p:pic>
      <p:pic>
        <p:nvPicPr>
          <p:cNvPr id="7" name="Picture 4" descr="Logo&#10;&#10;Description automatically generated">
            <a:extLst>
              <a:ext uri="{FF2B5EF4-FFF2-40B4-BE49-F238E27FC236}">
                <a16:creationId xmlns:a16="http://schemas.microsoft.com/office/drawing/2014/main" id="{00463224-412A-45D5-BFE7-62E65CC022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8983" y="4260003"/>
            <a:ext cx="2798479" cy="1136881"/>
          </a:xfrm>
          <a:prstGeom prst="rect">
            <a:avLst/>
          </a:prstGeom>
          <a:noFill/>
        </p:spPr>
      </p:pic>
      <p:pic>
        <p:nvPicPr>
          <p:cNvPr id="5" name="Picture 2" descr="Logo&#10;&#10;Description automatically generated">
            <a:extLst>
              <a:ext uri="{FF2B5EF4-FFF2-40B4-BE49-F238E27FC236}">
                <a16:creationId xmlns:a16="http://schemas.microsoft.com/office/drawing/2014/main" id="{C254415F-EFFE-48C5-BD7C-0FF434C3CE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73262" y="4566085"/>
            <a:ext cx="2798479" cy="524714"/>
          </a:xfrm>
          <a:prstGeom prst="rect">
            <a:avLst/>
          </a:prstGeom>
          <a:noFill/>
        </p:spPr>
      </p:pic>
      <p:pic>
        <p:nvPicPr>
          <p:cNvPr id="11" name="Pilt 10">
            <a:extLst>
              <a:ext uri="{FF2B5EF4-FFF2-40B4-BE49-F238E27FC236}">
                <a16:creationId xmlns:a16="http://schemas.microsoft.com/office/drawing/2014/main" id="{533B3DEF-6DC3-4C34-8F09-3EF3A07F10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476" y="3854572"/>
            <a:ext cx="2937738" cy="154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657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94C9708-F6A4-4956-B261-A4A2C4DFE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48400" y="0"/>
            <a:ext cx="59436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2DB257-3E16-4A3C-9E28-468282812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50"/>
            <a:ext cx="6254652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87685E6-1160-459B-8C70-301404C06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048" y="0"/>
            <a:ext cx="6251447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59739CD6-0113-4A33-AE15-34B70CF2A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881" y="285221"/>
            <a:ext cx="4953000" cy="920605"/>
          </a:xfrm>
        </p:spPr>
        <p:txBody>
          <a:bodyPr>
            <a:normAutofit/>
          </a:bodyPr>
          <a:lstStyle/>
          <a:p>
            <a:r>
              <a:rPr lang="et-EE" dirty="0"/>
              <a:t>41. Milline paik?</a:t>
            </a:r>
            <a:endParaRPr lang="en-US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F26A2A61-0CC9-468A-83C6-0AEEBC340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334" y="1893493"/>
            <a:ext cx="4952681" cy="3728613"/>
          </a:xfrm>
        </p:spPr>
        <p:txBody>
          <a:bodyPr>
            <a:noAutofit/>
          </a:bodyPr>
          <a:lstStyle/>
          <a:p>
            <a:r>
              <a:rPr lang="et-EE" sz="2400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Alates septembrist 2021 on selle paiga uueks nimeks </a:t>
            </a:r>
            <a:r>
              <a:rPr lang="et-EE" sz="2400" kern="150" dirty="0" err="1">
                <a:effectLst/>
                <a:ea typeface="SimSun" panose="02010600030101010101" pitchFamily="2" charset="-122"/>
                <a:cs typeface="Arial" panose="020B0604020202020204" pitchFamily="34" charset="0"/>
              </a:rPr>
              <a:t>Palisades</a:t>
            </a:r>
            <a:r>
              <a:rPr lang="et-EE" sz="2400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t-EE" sz="2400" kern="150" dirty="0" err="1">
                <a:effectLst/>
                <a:ea typeface="SimSun" panose="02010600030101010101" pitchFamily="2" charset="-122"/>
                <a:cs typeface="Arial" panose="020B0604020202020204" pitchFamily="34" charset="0"/>
              </a:rPr>
              <a:t>Tahoe</a:t>
            </a:r>
            <a:r>
              <a:rPr lang="et-EE" sz="2400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. </a:t>
            </a:r>
          </a:p>
          <a:p>
            <a:r>
              <a:rPr lang="et-EE" sz="2400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Vana nimega on see koht</a:t>
            </a:r>
            <a:r>
              <a:rPr lang="et-EE" sz="2400" kern="150" dirty="0"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t-EE" sz="2400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kindlalt jäädvustatud spordiajalukku.</a:t>
            </a:r>
            <a:r>
              <a:rPr lang="et-EE" sz="2400" b="1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</a:p>
          <a:p>
            <a:r>
              <a:rPr lang="et-EE" sz="2400" b="1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Millise nime all oli </a:t>
            </a:r>
            <a:r>
              <a:rPr lang="et-EE" sz="2400" b="1" kern="150" dirty="0" err="1">
                <a:effectLst/>
                <a:ea typeface="SimSun" panose="02010600030101010101" pitchFamily="2" charset="-122"/>
                <a:cs typeface="Arial" panose="020B0604020202020204" pitchFamily="34" charset="0"/>
              </a:rPr>
              <a:t>Palisades</a:t>
            </a:r>
            <a:r>
              <a:rPr lang="et-EE" sz="2400" b="1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t-EE" sz="2400" b="1" kern="150" dirty="0" err="1">
                <a:effectLst/>
                <a:ea typeface="SimSun" panose="02010600030101010101" pitchFamily="2" charset="-122"/>
                <a:cs typeface="Arial" panose="020B0604020202020204" pitchFamily="34" charset="0"/>
              </a:rPr>
              <a:t>Tahoe</a:t>
            </a:r>
            <a:r>
              <a:rPr lang="et-EE" sz="2400" b="1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 tuntud enne </a:t>
            </a:r>
            <a:r>
              <a:rPr lang="et-EE" sz="2400" b="1" kern="150" dirty="0">
                <a:ea typeface="SimSun" panose="02010600030101010101" pitchFamily="2" charset="-122"/>
                <a:cs typeface="Arial" panose="020B0604020202020204" pitchFamily="34" charset="0"/>
              </a:rPr>
              <a:t>septembrit 2021?</a:t>
            </a:r>
            <a:endParaRPr lang="en-US" sz="2400" kern="150" dirty="0">
              <a:effectLst/>
              <a:ea typeface="SimSun" panose="02010600030101010101" pitchFamily="2" charset="-122"/>
              <a:cs typeface="Arial" panose="020B0604020202020204" pitchFamily="34" charset="0"/>
            </a:endParaRPr>
          </a:p>
          <a:p>
            <a:endParaRPr lang="en-US" sz="2400" dirty="0"/>
          </a:p>
        </p:txBody>
      </p:sp>
      <p:pic>
        <p:nvPicPr>
          <p:cNvPr id="4" name="graphics4">
            <a:extLst>
              <a:ext uri="{FF2B5EF4-FFF2-40B4-BE49-F238E27FC236}">
                <a16:creationId xmlns:a16="http://schemas.microsoft.com/office/drawing/2014/main" id="{73A83BC8-B0E0-40D9-B9A6-23C081E8701F}"/>
              </a:ext>
            </a:extLst>
          </p:cNvPr>
          <p:cNvPicPr/>
          <p:nvPr/>
        </p:nvPicPr>
        <p:blipFill rotWithShape="1">
          <a:blip r:embed="rId3"/>
          <a:srcRect l="31689" r="13355"/>
          <a:stretch/>
        </p:blipFill>
        <p:spPr>
          <a:xfrm>
            <a:off x="6858001" y="567942"/>
            <a:ext cx="4724400" cy="571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120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3944F702-C3CB-4208-8984-EF9F082E0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27. Millised riigid?</a:t>
            </a:r>
            <a:endParaRPr lang="en-US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6C14559A-33F6-4BE2-97B9-ACC422E55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z="2600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t-EE" sz="2600" b="1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Nimetage kaks riiki, kes on võitnud kõik oma olümpiamedalid ainult pallimängudes!</a:t>
            </a:r>
            <a:endParaRPr lang="en-US" sz="2600" b="1" kern="150" dirty="0">
              <a:effectLst/>
              <a:ea typeface="SimSun" panose="02010600030101010101" pitchFamily="2" charset="-122"/>
              <a:cs typeface="Arial" panose="020B0604020202020204" pitchFamily="34" charset="0"/>
            </a:endParaRPr>
          </a:p>
          <a:p>
            <a:r>
              <a:rPr lang="et-EE" sz="2600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 Individuaalselt pole keegi iseseisva riigi eest võisteldes medalini jõudnud.</a:t>
            </a:r>
          </a:p>
          <a:p>
            <a:r>
              <a:rPr lang="et-EE" sz="2600" kern="150" dirty="0">
                <a:ea typeface="SimSun" panose="02010600030101010101" pitchFamily="2" charset="-122"/>
                <a:cs typeface="Arial" panose="020B0604020202020204" pitchFamily="34" charset="0"/>
              </a:rPr>
              <a:t>Üks küsitavatest debüteeris OM-il 1956. aastal, teine 2008. aastal.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5956559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C2696C4E-BE0D-4E81-89E5-383C69E3F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42. Kes, </a:t>
            </a:r>
            <a:r>
              <a:rPr lang="et-EE" dirty="0" err="1"/>
              <a:t>ESKLi</a:t>
            </a:r>
            <a:r>
              <a:rPr lang="et-EE" dirty="0"/>
              <a:t> juhid?</a:t>
            </a:r>
            <a:endParaRPr lang="en-US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4E60DBDD-1655-44DE-ACE0-7B79065D6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z="2600" dirty="0">
                <a:effectLst/>
                <a:ea typeface="Times New Roman" panose="02020603050405020304" pitchFamily="18" charset="0"/>
              </a:rPr>
              <a:t>Eesti Spordi Keskliit tegutses ühena Eesti spordi katuseorganisatsioonidest aastatel 1923-1940 ja 1990 – 2001 ja liitus seejärel EOK-ga. </a:t>
            </a:r>
          </a:p>
          <a:p>
            <a:r>
              <a:rPr lang="et-EE" sz="2600" b="1" dirty="0">
                <a:effectLst/>
                <a:ea typeface="Times New Roman" panose="02020603050405020304" pitchFamily="18" charset="0"/>
              </a:rPr>
              <a:t>Kes olid Eesti Spordi Keskliidu juhatuse esimehed aastatel 1990-2001?</a:t>
            </a:r>
            <a:r>
              <a:rPr lang="et-EE" sz="2600" dirty="0">
                <a:effectLst/>
                <a:ea typeface="Times New Roman" panose="02020603050405020304" pitchFamily="18" charset="0"/>
              </a:rPr>
              <a:t> </a:t>
            </a:r>
          </a:p>
          <a:p>
            <a:r>
              <a:rPr lang="et-EE" sz="2600" dirty="0">
                <a:effectLst/>
                <a:ea typeface="Times New Roman" panose="02020603050405020304" pitchFamily="18" charset="0"/>
              </a:rPr>
              <a:t>Küsime kahte nime!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6433725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687488FF-D9D0-49BC-A54C-FAC52F27F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176" y="477830"/>
            <a:ext cx="6332727" cy="906528"/>
          </a:xfrm>
        </p:spPr>
        <p:txBody>
          <a:bodyPr>
            <a:normAutofit/>
          </a:bodyPr>
          <a:lstStyle/>
          <a:p>
            <a:r>
              <a:rPr lang="et-EE" dirty="0">
                <a:solidFill>
                  <a:schemeClr val="tx2"/>
                </a:solidFill>
              </a:rPr>
              <a:t>43. Milline ettevõte?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85D7E562-781F-475B-AAEB-ED7CECE63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564641"/>
            <a:ext cx="5425121" cy="4575626"/>
          </a:xfrm>
        </p:spPr>
        <p:txBody>
          <a:bodyPr>
            <a:noAutofit/>
          </a:bodyPr>
          <a:lstStyle/>
          <a:p>
            <a:r>
              <a:rPr lang="et-EE" sz="2400" kern="150" dirty="0">
                <a:solidFill>
                  <a:schemeClr val="tx2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Asutatud 1989 kolmekordse olümpiavõitja poolt, toodab sporditarbeid (jalatsid,</a:t>
            </a:r>
            <a:r>
              <a:rPr lang="en-US" sz="2400" kern="150" dirty="0">
                <a:solidFill>
                  <a:schemeClr val="tx2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t-EE" sz="2400" kern="150" dirty="0">
                <a:solidFill>
                  <a:schemeClr val="tx2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rõivad, varustus, aksessuaarid). </a:t>
            </a:r>
          </a:p>
          <a:p>
            <a:r>
              <a:rPr lang="et-EE" sz="2400" kern="150" dirty="0">
                <a:solidFill>
                  <a:schemeClr val="tx2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Firma kannab omaniku pere- ja eesnime. Omanik on olnud ka olümpiatule süütaja. </a:t>
            </a:r>
          </a:p>
          <a:p>
            <a:r>
              <a:rPr lang="et-EE" sz="2400" kern="150" dirty="0">
                <a:solidFill>
                  <a:schemeClr val="tx2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Baltikumis on kogu kaubavaliku volitatud edasimüüjaks</a:t>
            </a:r>
            <a:r>
              <a:rPr lang="et-EE" sz="2400" kern="150" dirty="0">
                <a:solidFill>
                  <a:schemeClr val="tx2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t-EE" sz="2400" kern="150" dirty="0">
                <a:solidFill>
                  <a:schemeClr val="tx2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Online Sport OÜ.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4C9708-F6A4-4956-B261-A4A2C4DFE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48400" y="0"/>
            <a:ext cx="59436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92DB257-3E16-4A3C-9E28-468282812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0666" y="0"/>
            <a:ext cx="6001333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87685E6-1160-459B-8C70-301404C06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196875" y="0"/>
            <a:ext cx="5992075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DD1E4D32-A215-41E6-A230-F43851A10C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1" y="1064173"/>
            <a:ext cx="47244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3884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3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7" name="Rectangle 15">
            <a:extLst>
              <a:ext uri="{FF2B5EF4-FFF2-40B4-BE49-F238E27FC236}">
                <a16:creationId xmlns:a16="http://schemas.microsoft.com/office/drawing/2014/main" id="{5A8C81AE-8F0D-49F3-9FB4-334B0DCDF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-2097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28" name="Picture 17">
            <a:extLst>
              <a:ext uri="{FF2B5EF4-FFF2-40B4-BE49-F238E27FC236}">
                <a16:creationId xmlns:a16="http://schemas.microsoft.com/office/drawing/2014/main" id="{3A0AB1E0-FFE6-4D14-96E0-C0F76F64B9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18" r="40625"/>
          <a:stretch/>
        </p:blipFill>
        <p:spPr>
          <a:xfrm rot="16200000">
            <a:off x="42411" y="-41459"/>
            <a:ext cx="1295924" cy="1374648"/>
          </a:xfrm>
          <a:prstGeom prst="rect">
            <a:avLst/>
          </a:prstGeom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1645F615-F99E-4E59-B808-0898CE8C6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9813"/>
            <a:ext cx="6324600" cy="2307632"/>
          </a:xfrm>
        </p:spPr>
        <p:txBody>
          <a:bodyPr>
            <a:normAutofit/>
          </a:bodyPr>
          <a:lstStyle/>
          <a:p>
            <a:r>
              <a:rPr lang="et-EE">
                <a:solidFill>
                  <a:schemeClr val="tx2"/>
                </a:solidFill>
              </a:rPr>
              <a:t>44. Kes on piltidel?</a:t>
            </a:r>
            <a:endParaRPr lang="en-US">
              <a:solidFill>
                <a:schemeClr val="tx2"/>
              </a:solidFill>
            </a:endParaRPr>
          </a:p>
        </p:txBody>
      </p:sp>
      <p:pic>
        <p:nvPicPr>
          <p:cNvPr id="9" name="Pilt 8" descr="Pilt, millel on kujutatud isik, väljas&#10;&#10;Kirjeldus on genereeritud automaatselt">
            <a:extLst>
              <a:ext uri="{FF2B5EF4-FFF2-40B4-BE49-F238E27FC236}">
                <a16:creationId xmlns:a16="http://schemas.microsoft.com/office/drawing/2014/main" id="{870A430C-C002-41AE-B224-8D66924495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5" b="14788"/>
          <a:stretch/>
        </p:blipFill>
        <p:spPr>
          <a:xfrm>
            <a:off x="7755212" y="-2098"/>
            <a:ext cx="4436788" cy="2440497"/>
          </a:xfrm>
          <a:prstGeom prst="rect">
            <a:avLst/>
          </a:prstGeom>
        </p:spPr>
      </p:pic>
      <p:sp>
        <p:nvSpPr>
          <p:cNvPr id="3" name="Sisu kohatäide 2">
            <a:extLst>
              <a:ext uri="{FF2B5EF4-FFF2-40B4-BE49-F238E27FC236}">
                <a16:creationId xmlns:a16="http://schemas.microsoft.com/office/drawing/2014/main" id="{B36F32E5-8A5F-4920-AB67-68F508713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48000"/>
            <a:ext cx="6324600" cy="3116518"/>
          </a:xfrm>
        </p:spPr>
        <p:txBody>
          <a:bodyPr>
            <a:normAutofit/>
          </a:bodyPr>
          <a:lstStyle/>
          <a:p>
            <a:r>
              <a:rPr lang="et-EE" sz="2400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Kolm pilti, üks mees. Kõik asjasse puutuvad vihjed on antud. </a:t>
            </a:r>
          </a:p>
        </p:txBody>
      </p:sp>
      <p:pic>
        <p:nvPicPr>
          <p:cNvPr id="7" name="Pilt 6" descr="Pilt, millel on kujutatud väljas, maapind&#10;&#10;Kirjeldus on genereeritud automaatselt">
            <a:extLst>
              <a:ext uri="{FF2B5EF4-FFF2-40B4-BE49-F238E27FC236}">
                <a16:creationId xmlns:a16="http://schemas.microsoft.com/office/drawing/2014/main" id="{7F45483B-6CA4-4625-8111-1EBB905ED9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9"/>
          <a:stretch/>
        </p:blipFill>
        <p:spPr>
          <a:xfrm>
            <a:off x="7755212" y="2292320"/>
            <a:ext cx="4436788" cy="2292320"/>
          </a:xfrm>
          <a:prstGeom prst="rect">
            <a:avLst/>
          </a:prstGeom>
        </p:spPr>
      </p:pic>
      <p:pic>
        <p:nvPicPr>
          <p:cNvPr id="5" name="Pilt 4" descr="Pilt, millel on kujutatud mootorratas, väljas, tee, isik&#10;&#10;Kirjeldus on genereeritud automaatselt">
            <a:extLst>
              <a:ext uri="{FF2B5EF4-FFF2-40B4-BE49-F238E27FC236}">
                <a16:creationId xmlns:a16="http://schemas.microsoft.com/office/drawing/2014/main" id="{2A4C8FED-D3A3-4A69-ACA1-9BD1EC6C7FF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00"/>
          <a:stretch/>
        </p:blipFill>
        <p:spPr>
          <a:xfrm>
            <a:off x="7755212" y="4574112"/>
            <a:ext cx="4436788" cy="2292320"/>
          </a:xfrm>
          <a:prstGeom prst="rect">
            <a:avLst/>
          </a:prstGeom>
        </p:spPr>
      </p:pic>
      <p:pic>
        <p:nvPicPr>
          <p:cNvPr id="29" name="Picture 19">
            <a:extLst>
              <a:ext uri="{FF2B5EF4-FFF2-40B4-BE49-F238E27FC236}">
                <a16:creationId xmlns:a16="http://schemas.microsoft.com/office/drawing/2014/main" id="{7047E834-B9F5-403B-98C3-A4B024A64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48"/>
          <a:stretch/>
        </p:blipFill>
        <p:spPr>
          <a:xfrm>
            <a:off x="10820400" y="3144779"/>
            <a:ext cx="1371600" cy="254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8614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8B2F707-EF35-4955-8439-F76145F3C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C8134F5-D8B2-4E75-AB7D-52504044E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graphics2">
            <a:extLst>
              <a:ext uri="{FF2B5EF4-FFF2-40B4-BE49-F238E27FC236}">
                <a16:creationId xmlns:a16="http://schemas.microsoft.com/office/drawing/2014/main" id="{24B0CF9F-F7DA-4F22-AE48-8774495933FC}"/>
              </a:ext>
            </a:extLst>
          </p:cNvPr>
          <p:cNvPicPr/>
          <p:nvPr/>
        </p:nvPicPr>
        <p:blipFill rotWithShape="1">
          <a:blip r:embed="rId3">
            <a:alphaModFix amt="60000"/>
          </a:blip>
          <a:srcRect r="-1" b="24995"/>
          <a:stretch/>
        </p:blipFill>
        <p:spPr>
          <a:xfrm>
            <a:off x="1524" y="688"/>
            <a:ext cx="12188952" cy="6856624"/>
          </a:xfrm>
          <a:prstGeom prst="rect">
            <a:avLst/>
          </a:prstGeom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F9C18861-F6EA-41BB-B55E-7E2482222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8930" y="304800"/>
            <a:ext cx="9774619" cy="772159"/>
          </a:xfrm>
        </p:spPr>
        <p:txBody>
          <a:bodyPr anchor="b">
            <a:normAutofit/>
          </a:bodyPr>
          <a:lstStyle/>
          <a:p>
            <a:pPr algn="ctr"/>
            <a:r>
              <a:rPr lang="et-EE" dirty="0">
                <a:solidFill>
                  <a:srgbClr val="FFFFFF"/>
                </a:solidFill>
              </a:rPr>
              <a:t>45. Millise riigi meister?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273C2073-ABC3-481E-AC6C-C6EB3734B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2" y="3429000"/>
            <a:ext cx="9954076" cy="2514600"/>
          </a:xfrm>
        </p:spPr>
        <p:txBody>
          <a:bodyPr anchor="ctr">
            <a:noAutofit/>
          </a:bodyPr>
          <a:lstStyle/>
          <a:p>
            <a:pPr algn="ctr"/>
            <a:r>
              <a:rPr lang="et-EE" sz="2400" kern="150" dirty="0">
                <a:solidFill>
                  <a:srgbClr val="FFFFFF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 Aastal 2003 otsustas Anne Veski kontsertreisi ühildada spordiga. Ta  osales ta ühe riigi esimesetel lahtistel veteranide meistrivõistlustel lauatennises. </a:t>
            </a:r>
          </a:p>
          <a:p>
            <a:pPr algn="ctr"/>
            <a:r>
              <a:rPr lang="et-EE" sz="2400" kern="150" dirty="0">
                <a:solidFill>
                  <a:srgbClr val="FFFFFF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Tulemuseks pronks üksikmängus</a:t>
            </a:r>
            <a:r>
              <a:rPr lang="et-EE" sz="2400" kern="150" dirty="0">
                <a:solidFill>
                  <a:srgbClr val="FFFFFF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t-EE" sz="2400" kern="150" dirty="0">
                <a:solidFill>
                  <a:srgbClr val="FFFFFF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ning kuld paarismängus. </a:t>
            </a:r>
          </a:p>
          <a:p>
            <a:pPr algn="ctr"/>
            <a:r>
              <a:rPr lang="et-EE" sz="2400" b="1" kern="150" dirty="0">
                <a:solidFill>
                  <a:srgbClr val="FFFFFF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Millise välisriigi meistritiitli</a:t>
            </a:r>
            <a:r>
              <a:rPr lang="et-EE" sz="2400" kern="150" dirty="0">
                <a:solidFill>
                  <a:srgbClr val="FFFFFF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t-EE" sz="2400" b="1" kern="150" dirty="0">
                <a:solidFill>
                  <a:srgbClr val="FFFFFF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Anne Veski toona võitis?</a:t>
            </a:r>
            <a:endParaRPr lang="et-EE" sz="2400" kern="150" dirty="0">
              <a:solidFill>
                <a:srgbClr val="FFFFFF"/>
              </a:solidFill>
              <a:effectLst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algn="ctr"/>
            <a:r>
              <a:rPr lang="et-EE" sz="2400" kern="150" dirty="0">
                <a:solidFill>
                  <a:srgbClr val="FFFFFF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Küsitav riik on OM-ilt võitnud 38 medalit (8-11-19). Tokyo OM-il saadi hõbemedal Moodsas Viievõistluses.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8225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F4B7B987-FA6E-47EA-AD74-C5B253BAB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12" y="533399"/>
            <a:ext cx="5825871" cy="71769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  <a:highlight>
                  <a:srgbClr val="FF0000"/>
                </a:highlight>
              </a:rPr>
              <a:t>TÄNAME TOETAJAID!</a:t>
            </a:r>
          </a:p>
        </p:txBody>
      </p:sp>
      <p:pic>
        <p:nvPicPr>
          <p:cNvPr id="6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19211CBB-23C1-4130-B2BA-565B442D3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73273" y="739115"/>
            <a:ext cx="2601283" cy="2601283"/>
          </a:xfrm>
          <a:prstGeom prst="rect">
            <a:avLst/>
          </a:prstGeom>
          <a:noFill/>
        </p:spPr>
      </p:pic>
      <p:pic>
        <p:nvPicPr>
          <p:cNvPr id="4" name="Picture 1" descr="Raamatud, mida iga koolilaps ja noor sellel suvel lugeda võiks - DD  juhtimisportaali lugude arhiiv">
            <a:extLst>
              <a:ext uri="{FF2B5EF4-FFF2-40B4-BE49-F238E27FC236}">
                <a16:creationId xmlns:a16="http://schemas.microsoft.com/office/drawing/2014/main" id="{12DD3E5B-B145-4DA4-BF45-1E1C9AB59E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78954" y="1329641"/>
            <a:ext cx="2798479" cy="1420228"/>
          </a:xfrm>
          <a:prstGeom prst="rect">
            <a:avLst/>
          </a:prstGeom>
          <a:noFill/>
        </p:spPr>
      </p:pic>
      <p:pic>
        <p:nvPicPr>
          <p:cNvPr id="7" name="Picture 4" descr="Logo&#10;&#10;Description automatically generated">
            <a:extLst>
              <a:ext uri="{FF2B5EF4-FFF2-40B4-BE49-F238E27FC236}">
                <a16:creationId xmlns:a16="http://schemas.microsoft.com/office/drawing/2014/main" id="{00463224-412A-45D5-BFE7-62E65CC022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8983" y="4260003"/>
            <a:ext cx="2798479" cy="1136881"/>
          </a:xfrm>
          <a:prstGeom prst="rect">
            <a:avLst/>
          </a:prstGeom>
          <a:noFill/>
        </p:spPr>
      </p:pic>
      <p:pic>
        <p:nvPicPr>
          <p:cNvPr id="5" name="Picture 2" descr="Logo&#10;&#10;Description automatically generated">
            <a:extLst>
              <a:ext uri="{FF2B5EF4-FFF2-40B4-BE49-F238E27FC236}">
                <a16:creationId xmlns:a16="http://schemas.microsoft.com/office/drawing/2014/main" id="{C254415F-EFFE-48C5-BD7C-0FF434C3CE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73262" y="4566085"/>
            <a:ext cx="2798479" cy="524714"/>
          </a:xfrm>
          <a:prstGeom prst="rect">
            <a:avLst/>
          </a:prstGeom>
          <a:noFill/>
        </p:spPr>
      </p:pic>
      <p:pic>
        <p:nvPicPr>
          <p:cNvPr id="11" name="Pilt 10">
            <a:extLst>
              <a:ext uri="{FF2B5EF4-FFF2-40B4-BE49-F238E27FC236}">
                <a16:creationId xmlns:a16="http://schemas.microsoft.com/office/drawing/2014/main" id="{533B3DEF-6DC3-4C34-8F09-3EF3A07F10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476" y="3854572"/>
            <a:ext cx="2937738" cy="154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2511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B6A4C79-62F0-4DFD-A156-0F1AB7D26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61" y="0"/>
            <a:ext cx="12191999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F7FF257-5D01-4829-AD0B-B2D6076B3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457" y="739600"/>
            <a:ext cx="10768226" cy="53909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970C7563-3DAC-42EB-AEEF-ADFCE5531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066801"/>
            <a:ext cx="5410200" cy="1026160"/>
          </a:xfrm>
        </p:spPr>
        <p:txBody>
          <a:bodyPr>
            <a:normAutofit fontScale="90000"/>
          </a:bodyPr>
          <a:lstStyle/>
          <a:p>
            <a:r>
              <a:rPr lang="et-EE" sz="3600" dirty="0">
                <a:solidFill>
                  <a:schemeClr val="tx2"/>
                </a:solidFill>
              </a:rPr>
              <a:t>46. Milline F1 võistkond?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435D676D-6DD3-4C02-B6A8-F49121423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174240"/>
            <a:ext cx="5605742" cy="2590800"/>
          </a:xfrm>
        </p:spPr>
        <p:txBody>
          <a:bodyPr>
            <a:noAutofit/>
          </a:bodyPr>
          <a:lstStyle/>
          <a:p>
            <a:r>
              <a:rPr lang="et-EE" sz="2400" dirty="0">
                <a:solidFill>
                  <a:schemeClr val="tx2"/>
                </a:solidFill>
              </a:rPr>
              <a:t>Piltidel on omaaegse F1 võistkonna üks logodest.</a:t>
            </a:r>
          </a:p>
          <a:p>
            <a:r>
              <a:rPr lang="et-EE" sz="2400" dirty="0">
                <a:solidFill>
                  <a:schemeClr val="tx2"/>
                </a:solidFill>
              </a:rPr>
              <a:t>Võistkond tegi F1-s kaasa aastatel 1962-1987 ja 1989-1992</a:t>
            </a:r>
          </a:p>
          <a:p>
            <a:r>
              <a:rPr lang="et-EE" sz="2400" dirty="0">
                <a:solidFill>
                  <a:schemeClr val="tx2"/>
                </a:solidFill>
              </a:rPr>
              <a:t>2 MM-tiitlit 1960. aastatest</a:t>
            </a:r>
          </a:p>
          <a:p>
            <a:r>
              <a:rPr lang="et-EE" sz="2400" dirty="0">
                <a:solidFill>
                  <a:schemeClr val="tx2"/>
                </a:solidFill>
              </a:rPr>
              <a:t>Viimased tiimi sõitjad olid Eric van de Poele, Giovanna </a:t>
            </a:r>
            <a:r>
              <a:rPr lang="et-EE" sz="2400" dirty="0" err="1">
                <a:solidFill>
                  <a:schemeClr val="tx2"/>
                </a:solidFill>
              </a:rPr>
              <a:t>Amati</a:t>
            </a:r>
            <a:r>
              <a:rPr lang="et-EE" sz="2400" dirty="0">
                <a:solidFill>
                  <a:schemeClr val="tx2"/>
                </a:solidFill>
              </a:rPr>
              <a:t> ja </a:t>
            </a:r>
            <a:r>
              <a:rPr lang="et-EE" sz="2400" dirty="0" err="1">
                <a:solidFill>
                  <a:schemeClr val="tx2"/>
                </a:solidFill>
              </a:rPr>
              <a:t>Damon</a:t>
            </a:r>
            <a:r>
              <a:rPr lang="et-EE" sz="2400" dirty="0">
                <a:solidFill>
                  <a:schemeClr val="tx2"/>
                </a:solidFill>
              </a:rPr>
              <a:t> Hill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11" name="Pilt 10">
            <a:extLst>
              <a:ext uri="{FF2B5EF4-FFF2-40B4-BE49-F238E27FC236}">
                <a16:creationId xmlns:a16="http://schemas.microsoft.com/office/drawing/2014/main" id="{0F7F571C-A264-4D45-B2BA-0D892FD6E1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367735"/>
            <a:ext cx="4209625" cy="412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1908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2DB257-3E16-4A3C-9E28-468282812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0"/>
            <a:ext cx="5989027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87685E6-1160-459B-8C70-301404C06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48" y="0"/>
            <a:ext cx="5989019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94C9708-F6A4-4956-B261-A4A2C4DFE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48400" y="0"/>
            <a:ext cx="59436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DEFF6DA1-51A9-4F31-8A17-574A63000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2448" y="285221"/>
            <a:ext cx="4953000" cy="920605"/>
          </a:xfrm>
        </p:spPr>
        <p:txBody>
          <a:bodyPr>
            <a:normAutofit/>
          </a:bodyPr>
          <a:lstStyle/>
          <a:p>
            <a:r>
              <a:rPr lang="et-EE" dirty="0">
                <a:solidFill>
                  <a:schemeClr val="tx2"/>
                </a:solidFill>
              </a:rPr>
              <a:t>47. Kes on pildil?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graphics14">
            <a:extLst>
              <a:ext uri="{FF2B5EF4-FFF2-40B4-BE49-F238E27FC236}">
                <a16:creationId xmlns:a16="http://schemas.microsoft.com/office/drawing/2014/main" id="{50CC3FEA-28C0-4EA5-B87B-D4989845799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06552" y="927183"/>
            <a:ext cx="4724400" cy="5089978"/>
          </a:xfrm>
          <a:prstGeom prst="rect">
            <a:avLst/>
          </a:prstGeom>
          <a:noFill/>
        </p:spPr>
      </p:pic>
      <p:sp>
        <p:nvSpPr>
          <p:cNvPr id="3" name="Sisu kohatäide 2">
            <a:extLst>
              <a:ext uri="{FF2B5EF4-FFF2-40B4-BE49-F238E27FC236}">
                <a16:creationId xmlns:a16="http://schemas.microsoft.com/office/drawing/2014/main" id="{81546531-758B-49D6-9B34-D8AA47E5F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2324" y="1491047"/>
            <a:ext cx="5635752" cy="3728613"/>
          </a:xfrm>
        </p:spPr>
        <p:txBody>
          <a:bodyPr>
            <a:noAutofit/>
          </a:bodyPr>
          <a:lstStyle/>
          <a:p>
            <a:r>
              <a:rPr lang="et-EE" sz="2400" kern="150" dirty="0">
                <a:solidFill>
                  <a:schemeClr val="tx2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 Grigori </a:t>
            </a:r>
            <a:r>
              <a:rPr lang="et-EE" sz="2400" kern="150" dirty="0" err="1">
                <a:solidFill>
                  <a:schemeClr val="tx2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Minaškini</a:t>
            </a:r>
            <a:r>
              <a:rPr lang="et-EE" sz="2400" kern="150" dirty="0">
                <a:solidFill>
                  <a:schemeClr val="tx2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 üleöö tekkinud kodune konkurent. </a:t>
            </a:r>
          </a:p>
          <a:p>
            <a:r>
              <a:rPr lang="et-EE" sz="2400" kern="150" dirty="0">
                <a:solidFill>
                  <a:schemeClr val="tx2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A</a:t>
            </a:r>
            <a:r>
              <a:rPr lang="et-EE" sz="2400" kern="150" dirty="0">
                <a:solidFill>
                  <a:schemeClr val="tx2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lates 2021 aastast võistleb Eesti lipu</a:t>
            </a:r>
            <a:r>
              <a:rPr lang="et-EE" sz="2400" kern="150" dirty="0">
                <a:solidFill>
                  <a:schemeClr val="tx2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t-EE" sz="2400" kern="150" dirty="0">
                <a:solidFill>
                  <a:schemeClr val="tx2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all mitmekordne Šveitsi meister. Tegemist on eestlasega, kelle pere kolis võõrsile üle 10. aasta tagasi. </a:t>
            </a:r>
          </a:p>
          <a:p>
            <a:r>
              <a:rPr lang="et-EE" sz="2400" kern="150" dirty="0">
                <a:solidFill>
                  <a:schemeClr val="tx2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24-aastase mehe unistuseks on esindada Eestit Pariisi olümpial. 2020 a. </a:t>
            </a:r>
            <a:r>
              <a:rPr lang="et-EE" sz="2400" kern="150" dirty="0" err="1">
                <a:solidFill>
                  <a:schemeClr val="tx2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EM-l</a:t>
            </a:r>
            <a:r>
              <a:rPr lang="et-EE" sz="2400" kern="150" dirty="0">
                <a:solidFill>
                  <a:schemeClr val="tx2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 oli küsitav</a:t>
            </a:r>
            <a:r>
              <a:rPr lang="et-EE" sz="2400" kern="150" dirty="0">
                <a:solidFill>
                  <a:schemeClr val="tx2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t-EE" sz="2400" kern="150" dirty="0" err="1">
                <a:solidFill>
                  <a:schemeClr val="tx2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Minaškinist</a:t>
            </a:r>
            <a:r>
              <a:rPr lang="et-EE" sz="2400" kern="150" dirty="0">
                <a:solidFill>
                  <a:schemeClr val="tx2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 edukam.</a:t>
            </a:r>
            <a:r>
              <a:rPr lang="et-EE" sz="2400" b="1" kern="150" dirty="0">
                <a:solidFill>
                  <a:schemeClr val="tx2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 Kes?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6727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55DF82A8-26B2-4050-A98F-7FFEFB037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48. Millised koondised?</a:t>
            </a:r>
            <a:endParaRPr lang="en-US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9C5EB1F7-0940-406F-A1D8-1BE42F785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Tänavusel meeste jalgpalli EM-finaalturniiril löödi kokku 142 väravat.</a:t>
            </a:r>
          </a:p>
          <a:p>
            <a:r>
              <a:rPr lang="et-EE" b="1" dirty="0"/>
              <a:t>Millised EM-finaalturniiril osalenud riigid lõid turniiri jooksul vaid 1 värava?</a:t>
            </a:r>
            <a:r>
              <a:rPr lang="et-EE" dirty="0"/>
              <a:t> Neid riike oli 2.</a:t>
            </a:r>
          </a:p>
          <a:p>
            <a:r>
              <a:rPr lang="et-EE" dirty="0"/>
              <a:t>Üks küsitavatest kaotas kõik 3 kohtumist, teisel õnnestus mängida üks kohtumine ka viiki.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7982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4B18319F-32FD-4AA2-94B7-8539A45CC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4261"/>
            <a:ext cx="6278880" cy="981565"/>
          </a:xfrm>
        </p:spPr>
        <p:txBody>
          <a:bodyPr>
            <a:normAutofit fontScale="90000"/>
          </a:bodyPr>
          <a:lstStyle/>
          <a:p>
            <a:r>
              <a:rPr lang="et-EE" sz="4100" dirty="0">
                <a:solidFill>
                  <a:schemeClr val="tx2"/>
                </a:solidFill>
              </a:rPr>
              <a:t>49. Kes, olümpiamedalist?</a:t>
            </a:r>
            <a:endParaRPr lang="en-US" sz="4100" dirty="0">
              <a:solidFill>
                <a:schemeClr val="tx2"/>
              </a:solidFill>
            </a:endParaRP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72961BAC-D5AA-4994-A247-9BBE9BDE6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05826"/>
            <a:ext cx="6099046" cy="372861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t-EE" sz="2200" kern="150" dirty="0" err="1">
                <a:solidFill>
                  <a:schemeClr val="tx2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Juvaughn</a:t>
            </a:r>
            <a:r>
              <a:rPr lang="et-EE" sz="2200" kern="150" dirty="0">
                <a:solidFill>
                  <a:schemeClr val="tx2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 Harrison oli 33. sportlane läbi aegade, kes ühel OM-il võistelnud nii kaugus- kui kõrgushüppes. </a:t>
            </a:r>
          </a:p>
          <a:p>
            <a:pPr>
              <a:lnSpc>
                <a:spcPct val="100000"/>
              </a:lnSpc>
            </a:pPr>
            <a:r>
              <a:rPr lang="et-EE" sz="2200" kern="150" dirty="0">
                <a:solidFill>
                  <a:schemeClr val="tx2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Medali mõlemal alal on suutnud võita ainult neli sportlast, kellest kolm, E. Clark, R. Garrett ja J. </a:t>
            </a:r>
            <a:r>
              <a:rPr lang="et-EE" sz="2200" kern="150" dirty="0" err="1">
                <a:solidFill>
                  <a:schemeClr val="tx2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Connolly</a:t>
            </a:r>
            <a:r>
              <a:rPr lang="et-EE" sz="2200" kern="150" dirty="0">
                <a:solidFill>
                  <a:schemeClr val="tx2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 tegid seda 1896 a. Ateenas.</a:t>
            </a:r>
            <a:r>
              <a:rPr lang="et-EE" sz="2200" b="1" kern="150" dirty="0">
                <a:solidFill>
                  <a:schemeClr val="tx2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 Kes on neljas?</a:t>
            </a:r>
            <a:r>
              <a:rPr lang="et-EE" sz="2200" kern="150" dirty="0">
                <a:solidFill>
                  <a:schemeClr val="tx2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t-EE" sz="2200" kern="150" dirty="0">
                <a:solidFill>
                  <a:schemeClr val="tx2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Küsitaval on</a:t>
            </a:r>
            <a:r>
              <a:rPr lang="et-EE" sz="2200" kern="150" dirty="0">
                <a:solidFill>
                  <a:schemeClr val="tx2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t-EE" sz="2200" kern="150" dirty="0">
                <a:solidFill>
                  <a:schemeClr val="tx2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kolm olümpiamedalit (0-2-1), püstitanud 3 maailmarekordit ning tulnud mitmevõistluses Euroopa meistriks. </a:t>
            </a:r>
          </a:p>
          <a:p>
            <a:pPr>
              <a:lnSpc>
                <a:spcPct val="100000"/>
              </a:lnSpc>
            </a:pPr>
            <a:r>
              <a:rPr lang="et-EE" sz="2200" kern="150" dirty="0">
                <a:solidFill>
                  <a:schemeClr val="tx2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Edukam on ta olnud võrkpallis, kolm MM- ja neli EM-kulda. Vabal ajal armastas kaarte mängida ja ka pildil nähtav oli ta lemmik. Ei põlanud ära ka teiste nais-tuttavate võrgutamist.</a:t>
            </a:r>
            <a:endParaRPr lang="en-US" sz="2200" dirty="0">
              <a:solidFill>
                <a:schemeClr val="tx2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92DB257-3E16-4A3C-9E28-468282812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45352" y="0"/>
            <a:ext cx="5946647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87685E6-1160-459B-8C70-301404C06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245352" y="0"/>
            <a:ext cx="5943600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graphics1">
            <a:extLst>
              <a:ext uri="{FF2B5EF4-FFF2-40B4-BE49-F238E27FC236}">
                <a16:creationId xmlns:a16="http://schemas.microsoft.com/office/drawing/2014/main" id="{4F6BC6C5-0C34-4BC3-9205-D14A3BA4BAD0}"/>
              </a:ext>
            </a:extLst>
          </p:cNvPr>
          <p:cNvPicPr/>
          <p:nvPr/>
        </p:nvPicPr>
        <p:blipFill rotWithShape="1">
          <a:blip r:embed="rId3"/>
          <a:srcRect l="10995" r="6364" b="-1"/>
          <a:stretch/>
        </p:blipFill>
        <p:spPr>
          <a:xfrm>
            <a:off x="6858001" y="567942"/>
            <a:ext cx="4724400" cy="57168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56212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C5B4D385-9A54-41DC-9DC5-9C07391CD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BF6E1D9-FDB9-479B-9CF5-32E9E59C1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AD541BE-32E1-4278-8E45-CF11456C4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D8D51E0-F43F-4E06-8444-ABAAE94DE3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890A21C4-1791-4A66-9792-4BE924165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080" y="508000"/>
            <a:ext cx="5455919" cy="76088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50. Mis</a:t>
            </a:r>
            <a:r>
              <a:rPr lang="et-EE" dirty="0"/>
              <a:t> sünniaasta?</a:t>
            </a:r>
            <a:r>
              <a:rPr lang="en-US" dirty="0"/>
              <a:t> </a:t>
            </a:r>
          </a:p>
        </p:txBody>
      </p:sp>
      <p:pic>
        <p:nvPicPr>
          <p:cNvPr id="7" name="Pilt 6" descr="Pilt, millel on kujutatud isik&#10;&#10;Kirjeldus on genereeritud automaatselt">
            <a:extLst>
              <a:ext uri="{FF2B5EF4-FFF2-40B4-BE49-F238E27FC236}">
                <a16:creationId xmlns:a16="http://schemas.microsoft.com/office/drawing/2014/main" id="{21EE598B-0123-4777-8F3A-A9D035156F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 r="3300" b="-3"/>
          <a:stretch/>
        </p:blipFill>
        <p:spPr>
          <a:xfrm>
            <a:off x="6031723" y="3375571"/>
            <a:ext cx="3093106" cy="3489288"/>
          </a:xfrm>
          <a:prstGeom prst="rect">
            <a:avLst/>
          </a:prstGeom>
        </p:spPr>
      </p:pic>
      <p:pic>
        <p:nvPicPr>
          <p:cNvPr id="11" name="Pilt 10" descr="Pilt, millel on kujutatud isik, tennis, reket, hoiab&#10;&#10;Kirjeldus on genereeritud automaatselt">
            <a:extLst>
              <a:ext uri="{FF2B5EF4-FFF2-40B4-BE49-F238E27FC236}">
                <a16:creationId xmlns:a16="http://schemas.microsoft.com/office/drawing/2014/main" id="{E4FAC4CF-1FC5-4FFD-902F-BAA33804A6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8" r="1" b="1"/>
          <a:stretch/>
        </p:blipFill>
        <p:spPr>
          <a:xfrm>
            <a:off x="6031723" y="10"/>
            <a:ext cx="3093106" cy="3401572"/>
          </a:xfrm>
          <a:prstGeom prst="rect">
            <a:avLst/>
          </a:prstGeom>
        </p:spPr>
      </p:pic>
      <p:pic>
        <p:nvPicPr>
          <p:cNvPr id="9" name="Pilt 8" descr="Pilt, millel on kujutatud isik, sportmäng, sport, väljas&#10;&#10;Kirjeldus on genereeritud automaatselt">
            <a:extLst>
              <a:ext uri="{FF2B5EF4-FFF2-40B4-BE49-F238E27FC236}">
                <a16:creationId xmlns:a16="http://schemas.microsoft.com/office/drawing/2014/main" id="{CB1927D7-E246-4A73-9BF5-9576EE114BF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9" r="24522"/>
          <a:stretch/>
        </p:blipFill>
        <p:spPr>
          <a:xfrm>
            <a:off x="9098894" y="3375571"/>
            <a:ext cx="3093106" cy="3489288"/>
          </a:xfrm>
          <a:prstGeom prst="rect">
            <a:avLst/>
          </a:prstGeom>
        </p:spPr>
      </p:pic>
      <p:pic>
        <p:nvPicPr>
          <p:cNvPr id="5" name="Sisu kohatäide 4" descr="Pilt, millel on kujutatud isik&#10;&#10;Kirjeldus on genereeritud automaatselt">
            <a:extLst>
              <a:ext uri="{FF2B5EF4-FFF2-40B4-BE49-F238E27FC236}">
                <a16:creationId xmlns:a16="http://schemas.microsoft.com/office/drawing/2014/main" id="{2807531E-3DC0-46D4-8CEC-3A4E2F2EE7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1" r="26550" b="-1"/>
          <a:stretch/>
        </p:blipFill>
        <p:spPr>
          <a:xfrm>
            <a:off x="9098894" y="10"/>
            <a:ext cx="3093106" cy="3401572"/>
          </a:xfrm>
          <a:prstGeom prst="rect">
            <a:avLst/>
          </a:prstGeom>
        </p:spPr>
      </p:pic>
      <p:pic>
        <p:nvPicPr>
          <p:cNvPr id="15" name="Pilt 14">
            <a:extLst>
              <a:ext uri="{FF2B5EF4-FFF2-40B4-BE49-F238E27FC236}">
                <a16:creationId xmlns:a16="http://schemas.microsoft.com/office/drawing/2014/main" id="{2D73CD57-4E2C-40CD-B240-B34749969A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01" y="2428288"/>
            <a:ext cx="3093107" cy="339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416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4C9708-F6A4-4956-B261-A4A2C4DFE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48400" y="0"/>
            <a:ext cx="59436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2DB257-3E16-4A3C-9E28-468282812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50"/>
            <a:ext cx="6254652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7685E6-1160-459B-8C70-301404C06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048" y="0"/>
            <a:ext cx="6251447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88E3EA8E-F279-4496-957D-E9B70F482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86992"/>
            <a:ext cx="5791200" cy="1664573"/>
          </a:xfrm>
        </p:spPr>
        <p:txBody>
          <a:bodyPr>
            <a:normAutofit/>
          </a:bodyPr>
          <a:lstStyle/>
          <a:p>
            <a:r>
              <a:rPr lang="et-EE" dirty="0"/>
              <a:t>28. Purjelauaklass?</a:t>
            </a:r>
            <a:endParaRPr lang="en-US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6A91A017-D19A-40B0-9615-7109EA798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560" y="2153921"/>
            <a:ext cx="5374321" cy="3986346"/>
          </a:xfrm>
        </p:spPr>
        <p:txBody>
          <a:bodyPr>
            <a:normAutofit fontScale="92500"/>
          </a:bodyPr>
          <a:lstStyle/>
          <a:p>
            <a:r>
              <a:rPr lang="et-EE" sz="2400" dirty="0">
                <a:effectLst/>
                <a:ea typeface="Times New Roman" panose="02020603050405020304" pitchFamily="18" charset="0"/>
              </a:rPr>
              <a:t>See oli esimene purjelaua klass olümpiamängudel üldse, debüteerides 1992. aastal Barcelonas</a:t>
            </a:r>
          </a:p>
          <a:p>
            <a:r>
              <a:rPr lang="et-EE" sz="2400" dirty="0">
                <a:effectLst/>
                <a:ea typeface="Times New Roman" panose="02020603050405020304" pitchFamily="18" charset="0"/>
              </a:rPr>
              <a:t>Samas klassis võistles Eesti esindajana kaasa </a:t>
            </a:r>
            <a:r>
              <a:rPr lang="et-EE" sz="2400" dirty="0" err="1">
                <a:effectLst/>
                <a:ea typeface="Times New Roman" panose="02020603050405020304" pitchFamily="18" charset="0"/>
              </a:rPr>
              <a:t>Kaijo</a:t>
            </a:r>
            <a:r>
              <a:rPr lang="et-EE" sz="2400" dirty="0">
                <a:effectLst/>
                <a:ea typeface="Times New Roman" panose="02020603050405020304" pitchFamily="18" charset="0"/>
              </a:rPr>
              <a:t> </a:t>
            </a:r>
            <a:r>
              <a:rPr lang="et-EE" sz="2400" dirty="0" err="1">
                <a:effectLst/>
                <a:ea typeface="Times New Roman" panose="02020603050405020304" pitchFamily="18" charset="0"/>
              </a:rPr>
              <a:t>Kuusing</a:t>
            </a:r>
            <a:r>
              <a:rPr lang="et-EE" sz="2400" dirty="0">
                <a:effectLst/>
                <a:ea typeface="Times New Roman" panose="02020603050405020304" pitchFamily="18" charset="0"/>
              </a:rPr>
              <a:t>, saades 21. koha.</a:t>
            </a:r>
          </a:p>
          <a:p>
            <a:r>
              <a:rPr lang="et-EE" sz="2400" dirty="0">
                <a:ea typeface="Times New Roman" panose="02020603050405020304" pitchFamily="18" charset="0"/>
              </a:rPr>
              <a:t>1992. aasta jäi küsitavale ka ainsaks olümpiaks.</a:t>
            </a:r>
            <a:br>
              <a:rPr lang="et-EE" sz="2400" dirty="0">
                <a:effectLst/>
                <a:ea typeface="Times New Roman" panose="02020603050405020304" pitchFamily="18" charset="0"/>
              </a:rPr>
            </a:br>
            <a:endParaRPr lang="en-US" sz="2400" dirty="0"/>
          </a:p>
        </p:txBody>
      </p:sp>
      <p:pic>
        <p:nvPicPr>
          <p:cNvPr id="5" name="Pilt 4" descr="Pilt, millel on kujutatud nool&#10;&#10;Kirjeldus on genereeritud automaatselt">
            <a:extLst>
              <a:ext uri="{FF2B5EF4-FFF2-40B4-BE49-F238E27FC236}">
                <a16:creationId xmlns:a16="http://schemas.microsoft.com/office/drawing/2014/main" id="{CB90DE6E-AC3D-42E5-9FCE-7FF1AC6343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11" r="-1" b="963"/>
          <a:stretch/>
        </p:blipFill>
        <p:spPr>
          <a:xfrm>
            <a:off x="6858001" y="567942"/>
            <a:ext cx="4724400" cy="571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107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9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22" name="Picture 11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23" name="Rectangle 13">
            <a:extLst>
              <a:ext uri="{FF2B5EF4-FFF2-40B4-BE49-F238E27FC236}">
                <a16:creationId xmlns:a16="http://schemas.microsoft.com/office/drawing/2014/main" id="{297F7562-DBE2-4729-835D-1486BBB437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-2627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DCE0245F-7D4D-413E-940B-1D9D9A171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627"/>
            <a:ext cx="12188952" cy="6858000"/>
          </a:xfrm>
          <a:prstGeom prst="rect">
            <a:avLst/>
          </a:prstGeom>
          <a:solidFill>
            <a:schemeClr val="bg2">
              <a:alpha val="61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5" name="Rectangle 17">
            <a:extLst>
              <a:ext uri="{FF2B5EF4-FFF2-40B4-BE49-F238E27FC236}">
                <a16:creationId xmlns:a16="http://schemas.microsoft.com/office/drawing/2014/main" id="{19B97BE4-8A98-49F3-8669-EAAF6D433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3900328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090277-9074-44AA-8A49-453BF2C45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4" y="-1"/>
            <a:ext cx="12191999" cy="3909853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CE50D9BF-D367-48B7-B298-B6B5A0137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9930" y="744909"/>
            <a:ext cx="3776416" cy="291269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VIIGILAHUTUSKÜSIMUS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EA77A1F5-F925-47C2-8754-E82F54C2A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2801" y="4074784"/>
            <a:ext cx="3776415" cy="20543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200" b="1" dirty="0" err="1">
                <a:solidFill>
                  <a:schemeClr val="tx2">
                    <a:alpha val="80000"/>
                  </a:schemeClr>
                </a:solidFill>
              </a:rPr>
              <a:t>Mitu</a:t>
            </a:r>
            <a:r>
              <a:rPr lang="en-US" sz="2200" b="1" dirty="0">
                <a:solidFill>
                  <a:schemeClr val="tx2">
                    <a:alpha val="80000"/>
                  </a:schemeClr>
                </a:solidFill>
              </a:rPr>
              <a:t> </a:t>
            </a:r>
            <a:r>
              <a:rPr lang="en-US" sz="2200" b="1" dirty="0" err="1">
                <a:solidFill>
                  <a:schemeClr val="tx2">
                    <a:alpha val="80000"/>
                  </a:schemeClr>
                </a:solidFill>
              </a:rPr>
              <a:t>väravat</a:t>
            </a:r>
            <a:r>
              <a:rPr lang="en-US" sz="2200" b="1" dirty="0">
                <a:solidFill>
                  <a:schemeClr val="tx2">
                    <a:alpha val="80000"/>
                  </a:schemeClr>
                </a:solidFill>
              </a:rPr>
              <a:t> on </a:t>
            </a:r>
            <a:r>
              <a:rPr lang="en-US" sz="2200" b="1" dirty="0" err="1">
                <a:solidFill>
                  <a:schemeClr val="tx2">
                    <a:alpha val="80000"/>
                  </a:schemeClr>
                </a:solidFill>
              </a:rPr>
              <a:t>Brasiilia</a:t>
            </a:r>
            <a:r>
              <a:rPr lang="en-US" sz="2200" b="1" dirty="0">
                <a:solidFill>
                  <a:schemeClr val="tx2">
                    <a:alpha val="80000"/>
                  </a:schemeClr>
                </a:solidFill>
              </a:rPr>
              <a:t> </a:t>
            </a:r>
            <a:r>
              <a:rPr lang="en-US" sz="2200" b="1" dirty="0" err="1">
                <a:solidFill>
                  <a:schemeClr val="tx2">
                    <a:alpha val="80000"/>
                  </a:schemeClr>
                </a:solidFill>
              </a:rPr>
              <a:t>koondis</a:t>
            </a:r>
            <a:r>
              <a:rPr lang="en-US" sz="2200" b="1" dirty="0">
                <a:solidFill>
                  <a:schemeClr val="tx2">
                    <a:alpha val="80000"/>
                  </a:schemeClr>
                </a:solidFill>
              </a:rPr>
              <a:t> </a:t>
            </a:r>
            <a:r>
              <a:rPr lang="en-US" sz="2200" b="1" dirty="0" err="1">
                <a:solidFill>
                  <a:schemeClr val="tx2">
                    <a:alpha val="80000"/>
                  </a:schemeClr>
                </a:solidFill>
              </a:rPr>
              <a:t>meeste</a:t>
            </a:r>
            <a:r>
              <a:rPr lang="en-US" sz="2200" b="1" dirty="0">
                <a:solidFill>
                  <a:schemeClr val="tx2">
                    <a:alpha val="80000"/>
                  </a:schemeClr>
                </a:solidFill>
              </a:rPr>
              <a:t> </a:t>
            </a:r>
            <a:r>
              <a:rPr lang="en-US" sz="2200" b="1" dirty="0" err="1">
                <a:solidFill>
                  <a:schemeClr val="tx2">
                    <a:alpha val="80000"/>
                  </a:schemeClr>
                </a:solidFill>
              </a:rPr>
              <a:t>jalgpalli</a:t>
            </a:r>
            <a:r>
              <a:rPr lang="en-US" sz="2200" b="1" dirty="0">
                <a:solidFill>
                  <a:schemeClr val="tx2">
                    <a:alpha val="80000"/>
                  </a:schemeClr>
                </a:solidFill>
              </a:rPr>
              <a:t> MM-</a:t>
            </a:r>
            <a:r>
              <a:rPr lang="en-US" sz="2200" b="1" dirty="0" err="1">
                <a:solidFill>
                  <a:schemeClr val="tx2">
                    <a:alpha val="80000"/>
                  </a:schemeClr>
                </a:solidFill>
              </a:rPr>
              <a:t>finaalturniiridel</a:t>
            </a:r>
            <a:r>
              <a:rPr lang="en-US" sz="2200" b="1" dirty="0">
                <a:solidFill>
                  <a:schemeClr val="tx2">
                    <a:alpha val="80000"/>
                  </a:schemeClr>
                </a:solidFill>
              </a:rPr>
              <a:t> </a:t>
            </a:r>
            <a:r>
              <a:rPr lang="en-US" sz="2200" b="1" dirty="0" err="1">
                <a:solidFill>
                  <a:schemeClr val="tx2">
                    <a:alpha val="80000"/>
                  </a:schemeClr>
                </a:solidFill>
              </a:rPr>
              <a:t>löönud</a:t>
            </a:r>
            <a:r>
              <a:rPr lang="en-US" sz="2200" b="1" dirty="0">
                <a:solidFill>
                  <a:schemeClr val="tx2">
                    <a:alpha val="80000"/>
                  </a:schemeClr>
                </a:solidFill>
              </a:rPr>
              <a:t> </a:t>
            </a:r>
            <a:r>
              <a:rPr lang="en-US" sz="2200" b="1" dirty="0" err="1">
                <a:solidFill>
                  <a:schemeClr val="tx2">
                    <a:alpha val="80000"/>
                  </a:schemeClr>
                </a:solidFill>
              </a:rPr>
              <a:t>kokku</a:t>
            </a:r>
            <a:r>
              <a:rPr lang="en-US" sz="2200" b="1" dirty="0">
                <a:solidFill>
                  <a:schemeClr val="tx2">
                    <a:alpha val="80000"/>
                  </a:schemeClr>
                </a:solidFill>
              </a:rPr>
              <a:t>?</a:t>
            </a:r>
          </a:p>
        </p:txBody>
      </p:sp>
      <p:pic>
        <p:nvPicPr>
          <p:cNvPr id="5" name="Pilt 4" descr="Pilt, millel on kujutatud rohi, jalgpall, isik, aas&#10;&#10;Kirjeldus on genereeritud automaatselt">
            <a:extLst>
              <a:ext uri="{FF2B5EF4-FFF2-40B4-BE49-F238E27FC236}">
                <a16:creationId xmlns:a16="http://schemas.microsoft.com/office/drawing/2014/main" id="{5C6B82C2-0623-4468-8614-7E65F9604F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29" y="849482"/>
            <a:ext cx="6402214" cy="515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6552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10E06F9-9F12-4D1B-92C0-4B30818D0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F5EFE88-F6A7-4B53-AF99-227DFC56A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F4B7B987-FA6E-47EA-AD74-C5B253BAB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129" y="277798"/>
            <a:ext cx="4793753" cy="139240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TÄNAME TOETAJAID!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F9AF5CF-AE21-453A-8D3F-6D9FC64A1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8280" y="0"/>
            <a:ext cx="685800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18A41FE-6F14-49D2-8C0F-56A351A9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68280" y="-2"/>
            <a:ext cx="6858000" cy="6857999"/>
          </a:xfrm>
          <a:prstGeom prst="rect">
            <a:avLst/>
          </a:prstGeom>
          <a:blipFill dpi="0" rotWithShape="1">
            <a:blip r:embed="rId3">
              <a:alphaModFix amt="3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xy" algn="t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19211CBB-23C1-4130-B2BA-565B442D37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73273" y="739115"/>
            <a:ext cx="2601283" cy="2601283"/>
          </a:xfrm>
          <a:prstGeom prst="rect">
            <a:avLst/>
          </a:prstGeom>
          <a:noFill/>
        </p:spPr>
      </p:pic>
      <p:pic>
        <p:nvPicPr>
          <p:cNvPr id="4" name="Picture 1" descr="Raamatud, mida iga koolilaps ja noor sellel suvel lugeda võiks - DD  juhtimisportaali lugude arhiiv">
            <a:extLst>
              <a:ext uri="{FF2B5EF4-FFF2-40B4-BE49-F238E27FC236}">
                <a16:creationId xmlns:a16="http://schemas.microsoft.com/office/drawing/2014/main" id="{12DD3E5B-B145-4DA4-BF45-1E1C9AB59E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78954" y="1329641"/>
            <a:ext cx="2798479" cy="1420228"/>
          </a:xfrm>
          <a:prstGeom prst="rect">
            <a:avLst/>
          </a:prstGeom>
          <a:noFill/>
        </p:spPr>
      </p:pic>
      <p:pic>
        <p:nvPicPr>
          <p:cNvPr id="7" name="Picture 4" descr="Logo&#10;&#10;Description automatically generated">
            <a:extLst>
              <a:ext uri="{FF2B5EF4-FFF2-40B4-BE49-F238E27FC236}">
                <a16:creationId xmlns:a16="http://schemas.microsoft.com/office/drawing/2014/main" id="{00463224-412A-45D5-BFE7-62E65CC022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8983" y="4260003"/>
            <a:ext cx="2798479" cy="1136881"/>
          </a:xfrm>
          <a:prstGeom prst="rect">
            <a:avLst/>
          </a:prstGeom>
          <a:noFill/>
        </p:spPr>
      </p:pic>
      <p:pic>
        <p:nvPicPr>
          <p:cNvPr id="5" name="Picture 2" descr="Logo&#10;&#10;Description automatically generated">
            <a:extLst>
              <a:ext uri="{FF2B5EF4-FFF2-40B4-BE49-F238E27FC236}">
                <a16:creationId xmlns:a16="http://schemas.microsoft.com/office/drawing/2014/main" id="{C254415F-EFFE-48C5-BD7C-0FF434C3CE5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73262" y="4566085"/>
            <a:ext cx="2798479" cy="524714"/>
          </a:xfrm>
          <a:prstGeom prst="rect">
            <a:avLst/>
          </a:prstGeom>
          <a:noFill/>
        </p:spPr>
      </p:pic>
      <p:pic>
        <p:nvPicPr>
          <p:cNvPr id="11" name="Pilt 10">
            <a:extLst>
              <a:ext uri="{FF2B5EF4-FFF2-40B4-BE49-F238E27FC236}">
                <a16:creationId xmlns:a16="http://schemas.microsoft.com/office/drawing/2014/main" id="{533B3DEF-6DC3-4C34-8F09-3EF3A07F10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73" y="4145383"/>
            <a:ext cx="2937738" cy="154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462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2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2" name="Rectangle 22">
            <a:extLst>
              <a:ext uri="{FF2B5EF4-FFF2-40B4-BE49-F238E27FC236}">
                <a16:creationId xmlns:a16="http://schemas.microsoft.com/office/drawing/2014/main" id="{5A8C81AE-8F0D-49F3-9FB4-334B0DCDF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4C063FFE-6B33-43B9-9123-366272613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36879"/>
            <a:ext cx="5077777" cy="425927"/>
          </a:xfrm>
        </p:spPr>
        <p:txBody>
          <a:bodyPr>
            <a:normAutofit fontScale="90000"/>
          </a:bodyPr>
          <a:lstStyle/>
          <a:p>
            <a:r>
              <a:rPr lang="et-EE" dirty="0">
                <a:solidFill>
                  <a:schemeClr val="tx2"/>
                </a:solidFill>
              </a:rPr>
              <a:t>29. Staažikas maletaja, kes?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DEA4547A-693D-4B05-8918-447342B4E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683" y="1563845"/>
            <a:ext cx="5742135" cy="425380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t-EE" sz="2200" kern="150" dirty="0">
                <a:solidFill>
                  <a:schemeClr val="tx2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 Sündinud 1951. Osalenud maleolümpiatel alates 1970 aastast kokku 23 korral, vahele on jäänud vaid 2008 ja 2018. </a:t>
            </a:r>
          </a:p>
          <a:p>
            <a:pPr>
              <a:lnSpc>
                <a:spcPct val="100000"/>
              </a:lnSpc>
            </a:pPr>
            <a:r>
              <a:rPr lang="et-EE" sz="2200" kern="150" dirty="0">
                <a:solidFill>
                  <a:schemeClr val="tx2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Tema seni viimane etteaste 64-aastasena 2016 aastal oli</a:t>
            </a:r>
            <a:r>
              <a:rPr lang="et-EE" sz="2200" kern="150" dirty="0">
                <a:solidFill>
                  <a:schemeClr val="tx2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t-EE" sz="2200" kern="150" dirty="0">
                <a:solidFill>
                  <a:schemeClr val="tx2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muljetavaldav, kolmandal laual mängides kogus 10 punkti 11 võimalikust. </a:t>
            </a:r>
          </a:p>
          <a:p>
            <a:pPr>
              <a:lnSpc>
                <a:spcPct val="100000"/>
              </a:lnSpc>
            </a:pPr>
            <a:r>
              <a:rPr lang="et-EE" sz="2200" kern="150" dirty="0">
                <a:solidFill>
                  <a:schemeClr val="tx2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Sõbrustas Robert</a:t>
            </a:r>
            <a:r>
              <a:rPr lang="et-EE" sz="2200" kern="150" dirty="0">
                <a:solidFill>
                  <a:schemeClr val="tx2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t-EE" sz="2200" kern="150" dirty="0" err="1">
                <a:solidFill>
                  <a:schemeClr val="tx2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Fischeriga</a:t>
            </a:r>
            <a:r>
              <a:rPr lang="et-EE" sz="2200" kern="150" dirty="0">
                <a:solidFill>
                  <a:schemeClr val="tx2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, kuuludes viimase taustajõududesse 1992 a. matšis </a:t>
            </a:r>
            <a:r>
              <a:rPr lang="et-EE" sz="2200" kern="150" dirty="0" err="1">
                <a:solidFill>
                  <a:schemeClr val="tx2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Spasski</a:t>
            </a:r>
            <a:r>
              <a:rPr lang="et-EE" sz="2200" kern="150" dirty="0">
                <a:solidFill>
                  <a:schemeClr val="tx2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 vastu. </a:t>
            </a:r>
          </a:p>
          <a:p>
            <a:pPr>
              <a:lnSpc>
                <a:spcPct val="100000"/>
              </a:lnSpc>
            </a:pPr>
            <a:r>
              <a:rPr lang="et-EE" sz="2200" kern="150" dirty="0">
                <a:solidFill>
                  <a:schemeClr val="tx2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Esimene</a:t>
            </a:r>
            <a:r>
              <a:rPr lang="et-EE" sz="2200" kern="150" dirty="0">
                <a:solidFill>
                  <a:schemeClr val="tx2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t-EE" sz="2200" kern="150" dirty="0">
                <a:solidFill>
                  <a:schemeClr val="tx2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male rahvusvaheline suurmeister Aasiast (väljaspool NSVL-i).</a:t>
            </a:r>
            <a:r>
              <a:rPr lang="et-EE" sz="2200" b="1" kern="150" dirty="0">
                <a:solidFill>
                  <a:schemeClr val="tx2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endParaRPr lang="en-US" sz="2200" dirty="0">
              <a:solidFill>
                <a:schemeClr val="tx2"/>
              </a:solidFill>
            </a:endParaRPr>
          </a:p>
        </p:txBody>
      </p:sp>
      <p:sp>
        <p:nvSpPr>
          <p:cNvPr id="33" name="Rectangle 24">
            <a:extLst>
              <a:ext uri="{FF2B5EF4-FFF2-40B4-BE49-F238E27FC236}">
                <a16:creationId xmlns:a16="http://schemas.microsoft.com/office/drawing/2014/main" id="{7F174AE6-83F4-4EF2-8F3A-E34B1822DB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800" y="0"/>
            <a:ext cx="6172199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4" name="Rectangle 26">
            <a:extLst>
              <a:ext uri="{FF2B5EF4-FFF2-40B4-BE49-F238E27FC236}">
                <a16:creationId xmlns:a16="http://schemas.microsoft.com/office/drawing/2014/main" id="{4C30E035-0509-409C-B71F-0650ACB14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019800" y="0"/>
            <a:ext cx="6172198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lt 6" descr="Pilt, millel on kujutatud isik, sinine, söögilaud&#10;&#10;Kirjeldus on genereeritud automaatselt">
            <a:extLst>
              <a:ext uri="{FF2B5EF4-FFF2-40B4-BE49-F238E27FC236}">
                <a16:creationId xmlns:a16="http://schemas.microsoft.com/office/drawing/2014/main" id="{B023279E-6AA7-4252-B622-91F3A66ACA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5" r="22123" b="-2"/>
          <a:stretch/>
        </p:blipFill>
        <p:spPr>
          <a:xfrm>
            <a:off x="6508749" y="862806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22085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E61FBD7-E37C-4B38-BE44-A6D4978D7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B028756-0FA5-471F-B25F-B44FA1553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92BFCFE-FD78-4EDF-BEFE-CC444DC5F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E6613BA-415A-4A35-90E0-E031E5096F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9030" y="0"/>
            <a:ext cx="6202969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772886C-B41D-47A1-A831-869BA0F69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5989030" y="22493"/>
            <a:ext cx="6202969" cy="6830508"/>
          </a:xfrm>
          <a:prstGeom prst="rect">
            <a:avLst/>
          </a:prstGeom>
          <a:blipFill dpi="0" rotWithShape="1">
            <a:blip r:embed="rId3">
              <a:alphaModFix amt="3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xy" algn="t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1DF6F21C-0CE5-4550-8D08-5461FBEA1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888" y="567942"/>
            <a:ext cx="4919472" cy="192928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100" dirty="0"/>
              <a:t>30. </a:t>
            </a:r>
            <a:r>
              <a:rPr lang="en-US" sz="4100" dirty="0" err="1"/>
              <a:t>Milliste</a:t>
            </a:r>
            <a:r>
              <a:rPr lang="en-US" sz="4100" dirty="0"/>
              <a:t> </a:t>
            </a:r>
            <a:r>
              <a:rPr lang="en-US" sz="4100" dirty="0" err="1"/>
              <a:t>olümpiamängude</a:t>
            </a:r>
            <a:r>
              <a:rPr lang="en-US" sz="4100" dirty="0"/>
              <a:t> </a:t>
            </a:r>
            <a:r>
              <a:rPr lang="en-US" sz="4100" dirty="0" err="1"/>
              <a:t>tuli</a:t>
            </a:r>
            <a:r>
              <a:rPr lang="en-US" sz="4100" dirty="0"/>
              <a:t>?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DE751129-C451-4FD1-85F0-4F6F7F689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2888" y="3095549"/>
            <a:ext cx="5717032" cy="20543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600" dirty="0" err="1"/>
              <a:t>Tulesüütajad</a:t>
            </a:r>
            <a:r>
              <a:rPr lang="en-US" sz="2600" dirty="0"/>
              <a:t> on </a:t>
            </a:r>
            <a:r>
              <a:rPr lang="en-US" sz="2600" dirty="0">
                <a:effectLst/>
              </a:rPr>
              <a:t>Stéphane </a:t>
            </a:r>
            <a:r>
              <a:rPr lang="en-US" sz="2600" dirty="0" err="1">
                <a:effectLst/>
              </a:rPr>
              <a:t>Préfontaine</a:t>
            </a:r>
            <a:r>
              <a:rPr lang="en-US" sz="2600" dirty="0">
                <a:effectLst/>
              </a:rPr>
              <a:t> ja Sandra Henderson.</a:t>
            </a:r>
            <a:br>
              <a:rPr lang="en-US" sz="2600" dirty="0">
                <a:effectLst/>
              </a:rPr>
            </a:br>
            <a:endParaRPr lang="en-US" sz="2600" dirty="0"/>
          </a:p>
        </p:txBody>
      </p:sp>
      <p:pic>
        <p:nvPicPr>
          <p:cNvPr id="5" name="Pilt 4" descr="Pilt, millel on kujutatud isik, väljas&#10;&#10;Kirjeldus on genereeritud automaatselt">
            <a:extLst>
              <a:ext uri="{FF2B5EF4-FFF2-40B4-BE49-F238E27FC236}">
                <a16:creationId xmlns:a16="http://schemas.microsoft.com/office/drawing/2014/main" id="{EE5BDD9D-B7F3-467C-B9F7-15B212EDDFE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98" r="-1" b="-1"/>
          <a:stretch/>
        </p:blipFill>
        <p:spPr>
          <a:xfrm>
            <a:off x="637742" y="567942"/>
            <a:ext cx="4817466" cy="571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78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F4B7B987-FA6E-47EA-AD74-C5B253BAB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12" y="533399"/>
            <a:ext cx="5825871" cy="71769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  <a:highlight>
                  <a:srgbClr val="FF0000"/>
                </a:highlight>
              </a:rPr>
              <a:t>TÄNAME TOETAJAID!</a:t>
            </a:r>
          </a:p>
        </p:txBody>
      </p:sp>
      <p:pic>
        <p:nvPicPr>
          <p:cNvPr id="6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19211CBB-23C1-4130-B2BA-565B442D3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73273" y="739115"/>
            <a:ext cx="2601283" cy="2601283"/>
          </a:xfrm>
          <a:prstGeom prst="rect">
            <a:avLst/>
          </a:prstGeom>
          <a:noFill/>
        </p:spPr>
      </p:pic>
      <p:pic>
        <p:nvPicPr>
          <p:cNvPr id="4" name="Picture 1" descr="Raamatud, mida iga koolilaps ja noor sellel suvel lugeda võiks - DD  juhtimisportaali lugude arhiiv">
            <a:extLst>
              <a:ext uri="{FF2B5EF4-FFF2-40B4-BE49-F238E27FC236}">
                <a16:creationId xmlns:a16="http://schemas.microsoft.com/office/drawing/2014/main" id="{12DD3E5B-B145-4DA4-BF45-1E1C9AB59E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78954" y="1329641"/>
            <a:ext cx="2798479" cy="1420228"/>
          </a:xfrm>
          <a:prstGeom prst="rect">
            <a:avLst/>
          </a:prstGeom>
          <a:noFill/>
        </p:spPr>
      </p:pic>
      <p:pic>
        <p:nvPicPr>
          <p:cNvPr id="7" name="Picture 4" descr="Logo&#10;&#10;Description automatically generated">
            <a:extLst>
              <a:ext uri="{FF2B5EF4-FFF2-40B4-BE49-F238E27FC236}">
                <a16:creationId xmlns:a16="http://schemas.microsoft.com/office/drawing/2014/main" id="{00463224-412A-45D5-BFE7-62E65CC022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8983" y="4260003"/>
            <a:ext cx="2798479" cy="1136881"/>
          </a:xfrm>
          <a:prstGeom prst="rect">
            <a:avLst/>
          </a:prstGeom>
          <a:noFill/>
        </p:spPr>
      </p:pic>
      <p:pic>
        <p:nvPicPr>
          <p:cNvPr id="5" name="Picture 2" descr="Logo&#10;&#10;Description automatically generated">
            <a:extLst>
              <a:ext uri="{FF2B5EF4-FFF2-40B4-BE49-F238E27FC236}">
                <a16:creationId xmlns:a16="http://schemas.microsoft.com/office/drawing/2014/main" id="{C254415F-EFFE-48C5-BD7C-0FF434C3CE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73262" y="4566085"/>
            <a:ext cx="2798479" cy="524714"/>
          </a:xfrm>
          <a:prstGeom prst="rect">
            <a:avLst/>
          </a:prstGeom>
          <a:noFill/>
        </p:spPr>
      </p:pic>
      <p:pic>
        <p:nvPicPr>
          <p:cNvPr id="11" name="Pilt 10">
            <a:extLst>
              <a:ext uri="{FF2B5EF4-FFF2-40B4-BE49-F238E27FC236}">
                <a16:creationId xmlns:a16="http://schemas.microsoft.com/office/drawing/2014/main" id="{533B3DEF-6DC3-4C34-8F09-3EF3A07F10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476" y="3854572"/>
            <a:ext cx="2937738" cy="154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307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62CF546D-23F9-45C2-A16F-2CC52B960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31. Milline nimekiri?</a:t>
            </a:r>
            <a:endParaRPr lang="en-US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C70E50D5-2D63-4027-B4AA-0856E6935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z="2400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Signe </a:t>
            </a:r>
            <a:r>
              <a:rPr lang="et-EE" sz="2400" kern="150" dirty="0" err="1">
                <a:effectLst/>
                <a:ea typeface="SimSun" panose="02010600030101010101" pitchFamily="2" charset="-122"/>
                <a:cs typeface="Arial" panose="020B0604020202020204" pitchFamily="34" charset="0"/>
              </a:rPr>
              <a:t>Falkenberg</a:t>
            </a:r>
            <a:r>
              <a:rPr lang="et-EE" sz="2400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, Andrei Koitmäe, Lauri </a:t>
            </a:r>
            <a:r>
              <a:rPr lang="et-EE" sz="2400" kern="150" dirty="0" err="1">
                <a:effectLst/>
                <a:ea typeface="SimSun" panose="02010600030101010101" pitchFamily="2" charset="-122"/>
                <a:cs typeface="Arial" panose="020B0604020202020204" pitchFamily="34" charset="0"/>
              </a:rPr>
              <a:t>Murašov</a:t>
            </a:r>
            <a:r>
              <a:rPr lang="et-EE" sz="2400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, Mait Mätas, Kätlin </a:t>
            </a:r>
            <a:r>
              <a:rPr lang="et-EE" sz="2400" kern="150" dirty="0" err="1">
                <a:effectLst/>
                <a:ea typeface="SimSun" panose="02010600030101010101" pitchFamily="2" charset="-122"/>
                <a:cs typeface="Arial" panose="020B0604020202020204" pitchFamily="34" charset="0"/>
              </a:rPr>
              <a:t>Riidebach</a:t>
            </a:r>
            <a:r>
              <a:rPr lang="et-EE" sz="2400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 ja Ain </a:t>
            </a:r>
            <a:r>
              <a:rPr lang="et-EE" sz="2400" kern="150" dirty="0" err="1">
                <a:effectLst/>
                <a:ea typeface="SimSun" panose="02010600030101010101" pitchFamily="2" charset="-122"/>
                <a:cs typeface="Arial" panose="020B0604020202020204" pitchFamily="34" charset="0"/>
              </a:rPr>
              <a:t>Villau</a:t>
            </a:r>
            <a:r>
              <a:rPr lang="et-EE" sz="2400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. </a:t>
            </a:r>
          </a:p>
          <a:p>
            <a:r>
              <a:rPr lang="et-EE" sz="2400" kern="150" dirty="0">
                <a:ea typeface="SimSun" panose="02010600030101010101" pitchFamily="2" charset="-122"/>
                <a:cs typeface="Arial" panose="020B0604020202020204" pitchFamily="34" charset="0"/>
              </a:rPr>
              <a:t>Nimekiri on lõplik, enamgi veel - ü</a:t>
            </a:r>
            <a:r>
              <a:rPr lang="et-EE" sz="2400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he saatuseks on jääda varusse.</a:t>
            </a:r>
            <a:endParaRPr lang="en-US" sz="2400" kern="150" dirty="0">
              <a:effectLst/>
              <a:ea typeface="SimSun" panose="02010600030101010101" pitchFamily="2" charset="-122"/>
              <a:cs typeface="Arial" panose="020B0604020202020204" pitchFamily="34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6689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310E06F9-9F12-4D1B-92C0-4B30818D0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DA29CF3-8B8B-4DDF-A19B-72E0059DD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DC57656-A01F-4B32-B5C4-D171EDC97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3343138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DEA49F7-1946-40FE-ACF9-81D0AC97CA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61" y="0"/>
            <a:ext cx="12191999" cy="3308149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5CCCF544-AE5C-4232-93D4-FFCE303A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997" y="1310337"/>
            <a:ext cx="10500361" cy="72246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32. </a:t>
            </a:r>
            <a:r>
              <a:rPr lang="en-US" dirty="0" err="1"/>
              <a:t>Raamatute</a:t>
            </a:r>
            <a:r>
              <a:rPr lang="en-US" dirty="0"/>
              <a:t> </a:t>
            </a:r>
            <a:r>
              <a:rPr lang="en-US" dirty="0" err="1"/>
              <a:t>autor</a:t>
            </a:r>
            <a:r>
              <a:rPr lang="et-EE" dirty="0"/>
              <a:t>/koostaja</a:t>
            </a:r>
            <a:r>
              <a:rPr lang="en-US" dirty="0"/>
              <a:t>?</a:t>
            </a:r>
          </a:p>
        </p:txBody>
      </p:sp>
      <p:pic>
        <p:nvPicPr>
          <p:cNvPr id="7" name="Pilt 6" descr="Pilt, millel on kujutatud tekst, raamat, isik&#10;&#10;Kirjeldus on genereeritud automaatselt">
            <a:extLst>
              <a:ext uri="{FF2B5EF4-FFF2-40B4-BE49-F238E27FC236}">
                <a16:creationId xmlns:a16="http://schemas.microsoft.com/office/drawing/2014/main" id="{55396AC5-0309-4776-9EFF-FA745DBB11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38" r="2" b="2"/>
          <a:stretch/>
        </p:blipFill>
        <p:spPr>
          <a:xfrm>
            <a:off x="551564" y="3505200"/>
            <a:ext cx="2325967" cy="2623889"/>
          </a:xfrm>
          <a:prstGeom prst="rect">
            <a:avLst/>
          </a:prstGeom>
        </p:spPr>
      </p:pic>
      <p:pic>
        <p:nvPicPr>
          <p:cNvPr id="9" name="Pilt 8" descr="Pilt, millel on kujutatud tekst&#10;&#10;Kirjeldus on genereeritud automaatselt">
            <a:extLst>
              <a:ext uri="{FF2B5EF4-FFF2-40B4-BE49-F238E27FC236}">
                <a16:creationId xmlns:a16="http://schemas.microsoft.com/office/drawing/2014/main" id="{2540F3C9-5AAC-4C7A-9E2F-78DF4A2435C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6" r="3" b="12872"/>
          <a:stretch/>
        </p:blipFill>
        <p:spPr>
          <a:xfrm>
            <a:off x="3456538" y="3505200"/>
            <a:ext cx="2325952" cy="2623889"/>
          </a:xfrm>
          <a:prstGeom prst="rect">
            <a:avLst/>
          </a:prstGeom>
        </p:spPr>
      </p:pic>
      <p:pic>
        <p:nvPicPr>
          <p:cNvPr id="5" name="Sisu kohatäide 4" descr="Pilt, millel on kujutatud tekst, kivi&#10;&#10;Kirjeldus on genereeritud automaatselt">
            <a:extLst>
              <a:ext uri="{FF2B5EF4-FFF2-40B4-BE49-F238E27FC236}">
                <a16:creationId xmlns:a16="http://schemas.microsoft.com/office/drawing/2014/main" id="{D281B91A-D2B2-4930-B2BD-F8065AF1F9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93" r="3" b="3"/>
          <a:stretch/>
        </p:blipFill>
        <p:spPr>
          <a:xfrm>
            <a:off x="6331508" y="3505200"/>
            <a:ext cx="2385942" cy="2623889"/>
          </a:xfrm>
          <a:prstGeom prst="rect">
            <a:avLst/>
          </a:prstGeom>
        </p:spPr>
      </p:pic>
      <p:pic>
        <p:nvPicPr>
          <p:cNvPr id="11" name="Pilt 10" descr="Pilt, millel on kujutatud tekst, raamat&#10;&#10;Kirjeldus on genereeritud automaatselt">
            <a:extLst>
              <a:ext uri="{FF2B5EF4-FFF2-40B4-BE49-F238E27FC236}">
                <a16:creationId xmlns:a16="http://schemas.microsoft.com/office/drawing/2014/main" id="{5EAFE0B0-1DDD-46AE-8015-C695EAB2731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8" r="-5" b="11144"/>
          <a:stretch/>
        </p:blipFill>
        <p:spPr>
          <a:xfrm>
            <a:off x="9236461" y="3505200"/>
            <a:ext cx="2385968" cy="262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766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4C9708-F6A4-4956-B261-A4A2C4DFE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48400" y="0"/>
            <a:ext cx="59436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2DB257-3E16-4A3C-9E28-468282812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50"/>
            <a:ext cx="6254652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7685E6-1160-459B-8C70-301404C06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048" y="0"/>
            <a:ext cx="6251447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20C3A79D-997A-4224-BC23-2C982EDD5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75" y="567942"/>
            <a:ext cx="4953000" cy="1113645"/>
          </a:xfrm>
        </p:spPr>
        <p:txBody>
          <a:bodyPr>
            <a:normAutofit/>
          </a:bodyPr>
          <a:lstStyle/>
          <a:p>
            <a:r>
              <a:rPr lang="et-EE" dirty="0"/>
              <a:t>33. Kes on pildil?</a:t>
            </a:r>
            <a:endParaRPr lang="en-US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06E7D837-0B05-445D-8C58-AE2A211DE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72641"/>
            <a:ext cx="5181282" cy="4067626"/>
          </a:xfrm>
        </p:spPr>
        <p:txBody>
          <a:bodyPr>
            <a:normAutofit/>
          </a:bodyPr>
          <a:lstStyle/>
          <a:p>
            <a:r>
              <a:rPr lang="et-EE" sz="2400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 Sündinud Tamperes, vanemad on pärit Sierra-Leonest. </a:t>
            </a:r>
          </a:p>
          <a:p>
            <a:r>
              <a:rPr lang="et-EE" sz="2400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2019 a. algusest mängib klubijalgpalli</a:t>
            </a:r>
            <a:r>
              <a:rPr lang="et-EE" sz="2400" kern="150" dirty="0"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t-EE" sz="2400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Glasgow </a:t>
            </a:r>
            <a:r>
              <a:rPr lang="et-EE" sz="2400" kern="150" dirty="0" err="1">
                <a:effectLst/>
                <a:ea typeface="SimSun" panose="02010600030101010101" pitchFamily="2" charset="-122"/>
                <a:cs typeface="Arial" panose="020B0604020202020204" pitchFamily="34" charset="0"/>
              </a:rPr>
              <a:t>Rangersis</a:t>
            </a:r>
            <a:r>
              <a:rPr lang="et-EE" sz="2400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, Soome koondises aastast 2015.</a:t>
            </a:r>
            <a:r>
              <a:rPr lang="et-EE" sz="2400" b="1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</a:p>
          <a:p>
            <a:r>
              <a:rPr lang="et-EE" sz="2400" b="1" kern="1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Kes on see „soomlane“?</a:t>
            </a:r>
            <a:endParaRPr lang="en-US" sz="2400" kern="150" dirty="0">
              <a:effectLst/>
              <a:ea typeface="SimSun" panose="02010600030101010101" pitchFamily="2" charset="-122"/>
              <a:cs typeface="Arial" panose="020B0604020202020204" pitchFamily="34" charset="0"/>
            </a:endParaRPr>
          </a:p>
          <a:p>
            <a:endParaRPr lang="en-US" sz="2400" dirty="0"/>
          </a:p>
        </p:txBody>
      </p:sp>
      <p:pic>
        <p:nvPicPr>
          <p:cNvPr id="5" name="Pilt 4" descr="Pilt, millel on kujutatud isik, mees, väljas, mängija&#10;&#10;Kirjeldus on genereeritud automaatselt">
            <a:extLst>
              <a:ext uri="{FF2B5EF4-FFF2-40B4-BE49-F238E27FC236}">
                <a16:creationId xmlns:a16="http://schemas.microsoft.com/office/drawing/2014/main" id="{DDC6FDB6-8501-46F4-9873-F488E616A6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3" r="25132" b="-1"/>
          <a:stretch/>
        </p:blipFill>
        <p:spPr>
          <a:xfrm>
            <a:off x="6858001" y="567942"/>
            <a:ext cx="4724400" cy="571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266062"/>
      </p:ext>
    </p:extLst>
  </p:cSld>
  <p:clrMapOvr>
    <a:masterClrMapping/>
  </p:clrMapOvr>
</p:sld>
</file>

<file path=ppt/theme/theme1.xml><?xml version="1.0" encoding="utf-8"?>
<a:theme xmlns:a="http://schemas.openxmlformats.org/drawingml/2006/main" name="BlockprintVTI">
  <a:themeElements>
    <a:clrScheme name="Custom 69">
      <a:dk1>
        <a:sysClr val="windowText" lastClr="000000"/>
      </a:dk1>
      <a:lt1>
        <a:sysClr val="window" lastClr="FFFFFF"/>
      </a:lt1>
      <a:dk2>
        <a:srgbClr val="44131A"/>
      </a:dk2>
      <a:lt2>
        <a:srgbClr val="F2ECEA"/>
      </a:lt2>
      <a:accent1>
        <a:srgbClr val="A62C52"/>
      </a:accent1>
      <a:accent2>
        <a:srgbClr val="A7928D"/>
      </a:accent2>
      <a:accent3>
        <a:srgbClr val="307C71"/>
      </a:accent3>
      <a:accent4>
        <a:srgbClr val="41575D"/>
      </a:accent4>
      <a:accent5>
        <a:srgbClr val="8FA3A3"/>
      </a:accent5>
      <a:accent6>
        <a:srgbClr val="CA8370"/>
      </a:accent6>
      <a:hlink>
        <a:srgbClr val="D13D6E"/>
      </a:hlink>
      <a:folHlink>
        <a:srgbClr val="6C9D92"/>
      </a:folHlink>
    </a:clrScheme>
    <a:fontScheme name="Custom 56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printVTI" id="{AA8C8908-6BA4-477C-AEA4-CB6C32A1FE3B}" vid="{36392749-7C1D-4938-93BB-440CD2A1B0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1154</Words>
  <Application>Microsoft Office PowerPoint</Application>
  <PresentationFormat>Widescreen</PresentationFormat>
  <Paragraphs>104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Avenir Next LT Pro</vt:lpstr>
      <vt:lpstr>AvenirNext LT Pro Medium</vt:lpstr>
      <vt:lpstr>BlockprintVTI</vt:lpstr>
      <vt:lpstr>26. Kes on pildil?</vt:lpstr>
      <vt:lpstr>27. Millised riigid?</vt:lpstr>
      <vt:lpstr>28. Purjelauaklass?</vt:lpstr>
      <vt:lpstr>29. Staažikas maletaja, kes?</vt:lpstr>
      <vt:lpstr>30. Milliste olümpiamängude tuli?</vt:lpstr>
      <vt:lpstr>TÄNAME TOETAJAID!</vt:lpstr>
      <vt:lpstr>31. Milline nimekiri?</vt:lpstr>
      <vt:lpstr>32. Raamatute autor/koostaja?</vt:lpstr>
      <vt:lpstr>33. Kes on pildil?</vt:lpstr>
      <vt:lpstr>34. Millise spordiala Eesti MV medalikolmikud?</vt:lpstr>
      <vt:lpstr>35. Millise riigi, milline rekord?</vt:lpstr>
      <vt:lpstr>TÄNAME TOETAJAID!</vt:lpstr>
      <vt:lpstr>36. Kes on pildil?</vt:lpstr>
      <vt:lpstr>37. Milline ala?</vt:lpstr>
      <vt:lpstr>38. Millise nimega võistlus?</vt:lpstr>
      <vt:lpstr>39. Kes on pildil?</vt:lpstr>
      <vt:lpstr>40. Millisel spordialal?</vt:lpstr>
      <vt:lpstr>TÄNAME TOETAJAID!</vt:lpstr>
      <vt:lpstr>41. Milline paik?</vt:lpstr>
      <vt:lpstr>42. Kes, ESKLi juhid?</vt:lpstr>
      <vt:lpstr>43. Milline ettevõte?</vt:lpstr>
      <vt:lpstr>44. Kes on piltidel?</vt:lpstr>
      <vt:lpstr>45. Millise riigi meister?</vt:lpstr>
      <vt:lpstr>TÄNAME TOETAJAID!</vt:lpstr>
      <vt:lpstr>46. Milline F1 võistkond?</vt:lpstr>
      <vt:lpstr>47. Kes on pildil?</vt:lpstr>
      <vt:lpstr>48. Millised koondised?</vt:lpstr>
      <vt:lpstr>49. Kes, olümpiamedalist?</vt:lpstr>
      <vt:lpstr>50. Mis sünniaasta? </vt:lpstr>
      <vt:lpstr>VIIGILAHUTUSKÜSIMUS</vt:lpstr>
      <vt:lpstr>TÄNAME TOETAJAID!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Eesti spordikilva MV 2021/22,  III etapp, paarismäng</dc:title>
  <dc:creator>Timo Tarve</dc:creator>
  <cp:lastModifiedBy>6631 Olander</cp:lastModifiedBy>
  <cp:revision>37</cp:revision>
  <dcterms:created xsi:type="dcterms:W3CDTF">2021-11-15T19:48:17Z</dcterms:created>
  <dcterms:modified xsi:type="dcterms:W3CDTF">2021-11-23T17:40:03Z</dcterms:modified>
</cp:coreProperties>
</file>